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DM Sans Bold" charset="1" panose="00000000000000000000"/>
      <p:regular r:id="rId39"/>
    </p:embeddedFont>
    <p:embeddedFont>
      <p:font typeface="DM Sans" charset="1" panose="000000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6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2.png" Type="http://schemas.openxmlformats.org/officeDocument/2006/relationships/image"/><Relationship Id="rId5" Target="../media/image8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4.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05961" y="2121448"/>
            <a:ext cx="7586018" cy="1116992"/>
            <a:chOff x="0" y="0"/>
            <a:chExt cx="1585812" cy="233501"/>
          </a:xfrm>
        </p:grpSpPr>
        <p:sp>
          <p:nvSpPr>
            <p:cNvPr name="Freeform 3" id="3"/>
            <p:cNvSpPr/>
            <p:nvPr/>
          </p:nvSpPr>
          <p:spPr>
            <a:xfrm flipH="false" flipV="false" rot="0">
              <a:off x="0" y="0"/>
              <a:ext cx="1585812" cy="233501"/>
            </a:xfrm>
            <a:custGeom>
              <a:avLst/>
              <a:gdLst/>
              <a:ahLst/>
              <a:cxnLst/>
              <a:rect r="r" b="b" t="t" l="l"/>
              <a:pathLst>
                <a:path h="233501" w="1585812">
                  <a:moveTo>
                    <a:pt x="95932" y="0"/>
                  </a:moveTo>
                  <a:lnTo>
                    <a:pt x="1489880" y="0"/>
                  </a:lnTo>
                  <a:cubicBezTo>
                    <a:pt x="1515323" y="0"/>
                    <a:pt x="1539724" y="10107"/>
                    <a:pt x="1557715" y="28098"/>
                  </a:cubicBezTo>
                  <a:cubicBezTo>
                    <a:pt x="1575705" y="46088"/>
                    <a:pt x="1585812" y="70489"/>
                    <a:pt x="1585812" y="95932"/>
                  </a:cubicBezTo>
                  <a:lnTo>
                    <a:pt x="1585812" y="137569"/>
                  </a:lnTo>
                  <a:cubicBezTo>
                    <a:pt x="1585812" y="163012"/>
                    <a:pt x="1575705" y="187412"/>
                    <a:pt x="1557715" y="205403"/>
                  </a:cubicBezTo>
                  <a:cubicBezTo>
                    <a:pt x="1539724" y="223394"/>
                    <a:pt x="1515323" y="233501"/>
                    <a:pt x="1489880" y="233501"/>
                  </a:cubicBezTo>
                  <a:lnTo>
                    <a:pt x="95932" y="233501"/>
                  </a:lnTo>
                  <a:cubicBezTo>
                    <a:pt x="70489" y="233501"/>
                    <a:pt x="46088" y="223394"/>
                    <a:pt x="28098" y="205403"/>
                  </a:cubicBezTo>
                  <a:cubicBezTo>
                    <a:pt x="10107" y="187412"/>
                    <a:pt x="0" y="163012"/>
                    <a:pt x="0" y="137569"/>
                  </a:cubicBezTo>
                  <a:lnTo>
                    <a:pt x="0" y="95932"/>
                  </a:lnTo>
                  <a:cubicBezTo>
                    <a:pt x="0" y="70489"/>
                    <a:pt x="10107" y="46088"/>
                    <a:pt x="28098" y="28098"/>
                  </a:cubicBezTo>
                  <a:cubicBezTo>
                    <a:pt x="46088" y="10107"/>
                    <a:pt x="70489" y="0"/>
                    <a:pt x="95932" y="0"/>
                  </a:cubicBezTo>
                  <a:close/>
                </a:path>
              </a:pathLst>
            </a:custGeom>
            <a:solidFill>
              <a:srgbClr val="35A1F4"/>
            </a:solidFill>
          </p:spPr>
        </p:sp>
        <p:sp>
          <p:nvSpPr>
            <p:cNvPr name="TextBox 4" id="4"/>
            <p:cNvSpPr txBox="true"/>
            <p:nvPr/>
          </p:nvSpPr>
          <p:spPr>
            <a:xfrm>
              <a:off x="0" y="-57150"/>
              <a:ext cx="1585812" cy="290651"/>
            </a:xfrm>
            <a:prstGeom prst="rect">
              <a:avLst/>
            </a:prstGeom>
          </p:spPr>
          <p:txBody>
            <a:bodyPr anchor="ctr" rtlCol="false" tIns="50800" lIns="50800" bIns="50800" rIns="50800"/>
            <a:lstStyle/>
            <a:p>
              <a:pPr algn="ctr">
                <a:lnSpc>
                  <a:spcPts val="3919"/>
                </a:lnSpc>
              </a:pPr>
              <a:r>
                <a:rPr lang="en-US" sz="2799">
                  <a:solidFill>
                    <a:srgbClr val="FFFFFF"/>
                  </a:solidFill>
                  <a:latin typeface="DM Sans Bold"/>
                </a:rPr>
                <a:t>ALGORITMA DAN PEMROGRAMAN</a:t>
              </a:r>
            </a:p>
          </p:txBody>
        </p:sp>
      </p:grpSp>
      <p:sp>
        <p:nvSpPr>
          <p:cNvPr name="TextBox 5" id="5"/>
          <p:cNvSpPr txBox="true"/>
          <p:nvPr/>
        </p:nvSpPr>
        <p:spPr>
          <a:xfrm rot="0">
            <a:off x="3043090" y="3603032"/>
            <a:ext cx="11759237" cy="1973845"/>
          </a:xfrm>
          <a:prstGeom prst="rect">
            <a:avLst/>
          </a:prstGeom>
        </p:spPr>
        <p:txBody>
          <a:bodyPr anchor="t" rtlCol="false" tIns="0" lIns="0" bIns="0" rIns="0">
            <a:spAutoFit/>
          </a:bodyPr>
          <a:lstStyle/>
          <a:p>
            <a:pPr algn="ctr">
              <a:lnSpc>
                <a:spcPts val="16155"/>
              </a:lnSpc>
            </a:pPr>
            <a:r>
              <a:rPr lang="en-US" sz="11539">
                <a:solidFill>
                  <a:srgbClr val="000000"/>
                </a:solidFill>
                <a:latin typeface="DM Sans Bold"/>
              </a:rPr>
              <a:t>TUGAS BESAR</a:t>
            </a:r>
          </a:p>
        </p:txBody>
      </p:sp>
      <p:sp>
        <p:nvSpPr>
          <p:cNvPr name="Freeform 6" id="6"/>
          <p:cNvSpPr/>
          <p:nvPr/>
        </p:nvSpPr>
        <p:spPr>
          <a:xfrm flipH="false" flipV="false" rot="0">
            <a:off x="13760572" y="4291989"/>
            <a:ext cx="4685558" cy="10226416"/>
          </a:xfrm>
          <a:custGeom>
            <a:avLst/>
            <a:gdLst/>
            <a:ahLst/>
            <a:cxnLst/>
            <a:rect r="r" b="b" t="t" l="l"/>
            <a:pathLst>
              <a:path h="10226416" w="4685558">
                <a:moveTo>
                  <a:pt x="0" y="0"/>
                </a:moveTo>
                <a:lnTo>
                  <a:pt x="4685558" y="0"/>
                </a:lnTo>
                <a:lnTo>
                  <a:pt x="4685558" y="10226416"/>
                </a:lnTo>
                <a:lnTo>
                  <a:pt x="0" y="102264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23627" y="4621378"/>
            <a:ext cx="4244209" cy="11849314"/>
          </a:xfrm>
          <a:custGeom>
            <a:avLst/>
            <a:gdLst/>
            <a:ahLst/>
            <a:cxnLst/>
            <a:rect r="r" b="b" t="t" l="l"/>
            <a:pathLst>
              <a:path h="11849314" w="4244209">
                <a:moveTo>
                  <a:pt x="0" y="0"/>
                </a:moveTo>
                <a:lnTo>
                  <a:pt x="4244209" y="0"/>
                </a:lnTo>
                <a:lnTo>
                  <a:pt x="4244209" y="11849314"/>
                </a:lnTo>
                <a:lnTo>
                  <a:pt x="0" y="11849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7228799" y="6157902"/>
            <a:ext cx="3740340" cy="847744"/>
            <a:chOff x="0" y="0"/>
            <a:chExt cx="781896" cy="177216"/>
          </a:xfrm>
        </p:grpSpPr>
        <p:sp>
          <p:nvSpPr>
            <p:cNvPr name="Freeform 9" id="9"/>
            <p:cNvSpPr/>
            <p:nvPr/>
          </p:nvSpPr>
          <p:spPr>
            <a:xfrm flipH="false" flipV="false" rot="0">
              <a:off x="0" y="0"/>
              <a:ext cx="781896" cy="177216"/>
            </a:xfrm>
            <a:custGeom>
              <a:avLst/>
              <a:gdLst/>
              <a:ahLst/>
              <a:cxnLst/>
              <a:rect r="r" b="b" t="t" l="l"/>
              <a:pathLst>
                <a:path h="177216" w="781896">
                  <a:moveTo>
                    <a:pt x="88608" y="0"/>
                  </a:moveTo>
                  <a:lnTo>
                    <a:pt x="693288" y="0"/>
                  </a:lnTo>
                  <a:cubicBezTo>
                    <a:pt x="716788" y="0"/>
                    <a:pt x="739326" y="9335"/>
                    <a:pt x="755943" y="25953"/>
                  </a:cubicBezTo>
                  <a:cubicBezTo>
                    <a:pt x="772561" y="42570"/>
                    <a:pt x="781896" y="65108"/>
                    <a:pt x="781896" y="88608"/>
                  </a:cubicBezTo>
                  <a:lnTo>
                    <a:pt x="781896" y="88608"/>
                  </a:lnTo>
                  <a:cubicBezTo>
                    <a:pt x="781896" y="137545"/>
                    <a:pt x="742225" y="177216"/>
                    <a:pt x="693288" y="177216"/>
                  </a:cubicBezTo>
                  <a:lnTo>
                    <a:pt x="88608" y="177216"/>
                  </a:lnTo>
                  <a:cubicBezTo>
                    <a:pt x="65108" y="177216"/>
                    <a:pt x="42570" y="167881"/>
                    <a:pt x="25953" y="151263"/>
                  </a:cubicBezTo>
                  <a:cubicBezTo>
                    <a:pt x="9335" y="134646"/>
                    <a:pt x="0" y="112108"/>
                    <a:pt x="0" y="88608"/>
                  </a:cubicBezTo>
                  <a:lnTo>
                    <a:pt x="0" y="88608"/>
                  </a:lnTo>
                  <a:cubicBezTo>
                    <a:pt x="0" y="65108"/>
                    <a:pt x="9335" y="42570"/>
                    <a:pt x="25953" y="25953"/>
                  </a:cubicBezTo>
                  <a:cubicBezTo>
                    <a:pt x="42570" y="9335"/>
                    <a:pt x="65108" y="0"/>
                    <a:pt x="88608" y="0"/>
                  </a:cubicBezTo>
                  <a:close/>
                </a:path>
              </a:pathLst>
            </a:custGeom>
            <a:solidFill>
              <a:srgbClr val="8E77F8"/>
            </a:solidFill>
          </p:spPr>
        </p:sp>
        <p:sp>
          <p:nvSpPr>
            <p:cNvPr name="TextBox 10" id="10"/>
            <p:cNvSpPr txBox="true"/>
            <p:nvPr/>
          </p:nvSpPr>
          <p:spPr>
            <a:xfrm>
              <a:off x="0" y="-47625"/>
              <a:ext cx="781896" cy="224841"/>
            </a:xfrm>
            <a:prstGeom prst="rect">
              <a:avLst/>
            </a:prstGeom>
          </p:spPr>
          <p:txBody>
            <a:bodyPr anchor="ctr" rtlCol="false" tIns="50800" lIns="50800" bIns="50800" rIns="50800"/>
            <a:lstStyle/>
            <a:p>
              <a:pPr algn="ctr">
                <a:lnSpc>
                  <a:spcPts val="3080"/>
                </a:lnSpc>
              </a:pPr>
              <a:r>
                <a:rPr lang="en-US" sz="2200">
                  <a:solidFill>
                    <a:srgbClr val="FFFFFF"/>
                  </a:solidFill>
                  <a:latin typeface="DM Sans Bold"/>
                </a:rPr>
                <a:t>BY KELOMPOK 20</a:t>
              </a:r>
            </a:p>
          </p:txBody>
        </p:sp>
      </p:grpSp>
      <p:sp>
        <p:nvSpPr>
          <p:cNvPr name="Freeform 11" id="11"/>
          <p:cNvSpPr/>
          <p:nvPr/>
        </p:nvSpPr>
        <p:spPr>
          <a:xfrm flipH="false" flipV="false" rot="0">
            <a:off x="707348" y="497935"/>
            <a:ext cx="2238384" cy="1119192"/>
          </a:xfrm>
          <a:custGeom>
            <a:avLst/>
            <a:gdLst/>
            <a:ahLst/>
            <a:cxnLst/>
            <a:rect r="r" b="b" t="t" l="l"/>
            <a:pathLst>
              <a:path h="1119192" w="2238384">
                <a:moveTo>
                  <a:pt x="0" y="0"/>
                </a:moveTo>
                <a:lnTo>
                  <a:pt x="2238383" y="0"/>
                </a:lnTo>
                <a:lnTo>
                  <a:pt x="2238383" y="1119192"/>
                </a:lnTo>
                <a:lnTo>
                  <a:pt x="0" y="1119192"/>
                </a:lnTo>
                <a:lnTo>
                  <a:pt x="0" y="0"/>
                </a:lnTo>
                <a:close/>
              </a:path>
            </a:pathLst>
          </a:custGeom>
          <a:blipFill>
            <a:blip r:embed="rId6"/>
            <a:stretch>
              <a:fillRect l="0" t="0" r="0" b="0"/>
            </a:stretch>
          </a:blipFill>
        </p:spPr>
      </p:sp>
      <p:sp>
        <p:nvSpPr>
          <p:cNvPr name="Freeform 12" id="12"/>
          <p:cNvSpPr/>
          <p:nvPr/>
        </p:nvSpPr>
        <p:spPr>
          <a:xfrm flipH="false" flipV="false" rot="0">
            <a:off x="16552551" y="497935"/>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46713" y="1028700"/>
            <a:ext cx="5021036" cy="3379778"/>
          </a:xfrm>
          <a:custGeom>
            <a:avLst/>
            <a:gdLst/>
            <a:ahLst/>
            <a:cxnLst/>
            <a:rect r="r" b="b" t="t" l="l"/>
            <a:pathLst>
              <a:path h="3379778" w="5021036">
                <a:moveTo>
                  <a:pt x="0" y="0"/>
                </a:moveTo>
                <a:lnTo>
                  <a:pt x="5021037" y="0"/>
                </a:lnTo>
                <a:lnTo>
                  <a:pt x="5021037" y="3379778"/>
                </a:lnTo>
                <a:lnTo>
                  <a:pt x="0" y="3379778"/>
                </a:lnTo>
                <a:lnTo>
                  <a:pt x="0" y="0"/>
                </a:lnTo>
                <a:close/>
              </a:path>
            </a:pathLst>
          </a:custGeom>
          <a:blipFill>
            <a:blip r:embed="rId2"/>
            <a:stretch>
              <a:fillRect l="0" t="0" r="0" b="0"/>
            </a:stretch>
          </a:blipFill>
        </p:spPr>
      </p:sp>
      <p:sp>
        <p:nvSpPr>
          <p:cNvPr name="Freeform 3" id="3"/>
          <p:cNvSpPr/>
          <p:nvPr/>
        </p:nvSpPr>
        <p:spPr>
          <a:xfrm flipH="false" flipV="false" rot="0">
            <a:off x="1028700" y="5386464"/>
            <a:ext cx="9472943" cy="2252761"/>
          </a:xfrm>
          <a:custGeom>
            <a:avLst/>
            <a:gdLst/>
            <a:ahLst/>
            <a:cxnLst/>
            <a:rect r="r" b="b" t="t" l="l"/>
            <a:pathLst>
              <a:path h="2252761" w="9472943">
                <a:moveTo>
                  <a:pt x="0" y="0"/>
                </a:moveTo>
                <a:lnTo>
                  <a:pt x="9472943" y="0"/>
                </a:lnTo>
                <a:lnTo>
                  <a:pt x="9472943" y="2252761"/>
                </a:lnTo>
                <a:lnTo>
                  <a:pt x="0" y="2252761"/>
                </a:lnTo>
                <a:lnTo>
                  <a:pt x="0" y="0"/>
                </a:lnTo>
                <a:close/>
              </a:path>
            </a:pathLst>
          </a:custGeom>
          <a:blipFill>
            <a:blip r:embed="rId3"/>
            <a:stretch>
              <a:fillRect l="0" t="0" r="0" b="0"/>
            </a:stretch>
          </a:blipFill>
        </p:spPr>
      </p:sp>
      <p:grpSp>
        <p:nvGrpSpPr>
          <p:cNvPr name="Group 4" id="4"/>
          <p:cNvGrpSpPr/>
          <p:nvPr/>
        </p:nvGrpSpPr>
        <p:grpSpPr>
          <a:xfrm rot="0">
            <a:off x="8717921" y="1649183"/>
            <a:ext cx="7823944" cy="2138812"/>
            <a:chOff x="0" y="0"/>
            <a:chExt cx="1635549" cy="447106"/>
          </a:xfrm>
        </p:grpSpPr>
        <p:sp>
          <p:nvSpPr>
            <p:cNvPr name="Freeform 5" id="5"/>
            <p:cNvSpPr/>
            <p:nvPr/>
          </p:nvSpPr>
          <p:spPr>
            <a:xfrm flipH="false" flipV="false" rot="0">
              <a:off x="0" y="0"/>
              <a:ext cx="1635549" cy="447106"/>
            </a:xfrm>
            <a:custGeom>
              <a:avLst/>
              <a:gdLst/>
              <a:ahLst/>
              <a:cxnLst/>
              <a:rect r="r" b="b" t="t" l="l"/>
              <a:pathLst>
                <a:path h="447106" w="1635549">
                  <a:moveTo>
                    <a:pt x="93015" y="0"/>
                  </a:moveTo>
                  <a:lnTo>
                    <a:pt x="1542535" y="0"/>
                  </a:lnTo>
                  <a:cubicBezTo>
                    <a:pt x="1567204" y="0"/>
                    <a:pt x="1590862" y="9800"/>
                    <a:pt x="1608306" y="27243"/>
                  </a:cubicBezTo>
                  <a:cubicBezTo>
                    <a:pt x="1625750" y="44687"/>
                    <a:pt x="1635549" y="68346"/>
                    <a:pt x="1635549" y="93015"/>
                  </a:cubicBezTo>
                  <a:lnTo>
                    <a:pt x="1635549" y="354091"/>
                  </a:lnTo>
                  <a:cubicBezTo>
                    <a:pt x="1635549" y="405462"/>
                    <a:pt x="1593905" y="447106"/>
                    <a:pt x="1542535" y="447106"/>
                  </a:cubicBezTo>
                  <a:lnTo>
                    <a:pt x="93015" y="447106"/>
                  </a:lnTo>
                  <a:cubicBezTo>
                    <a:pt x="68346" y="447106"/>
                    <a:pt x="44687" y="437306"/>
                    <a:pt x="27243" y="419863"/>
                  </a:cubicBezTo>
                  <a:cubicBezTo>
                    <a:pt x="9800" y="402419"/>
                    <a:pt x="0" y="378760"/>
                    <a:pt x="0" y="354091"/>
                  </a:cubicBezTo>
                  <a:lnTo>
                    <a:pt x="0" y="93015"/>
                  </a:lnTo>
                  <a:cubicBezTo>
                    <a:pt x="0" y="68346"/>
                    <a:pt x="9800" y="44687"/>
                    <a:pt x="27243" y="27243"/>
                  </a:cubicBezTo>
                  <a:cubicBezTo>
                    <a:pt x="44687" y="9800"/>
                    <a:pt x="68346" y="0"/>
                    <a:pt x="93015" y="0"/>
                  </a:cubicBezTo>
                  <a:close/>
                </a:path>
              </a:pathLst>
            </a:custGeom>
            <a:solidFill>
              <a:srgbClr val="366994"/>
            </a:solidFill>
          </p:spPr>
        </p:sp>
        <p:sp>
          <p:nvSpPr>
            <p:cNvPr name="TextBox 6" id="6"/>
            <p:cNvSpPr txBox="true"/>
            <p:nvPr/>
          </p:nvSpPr>
          <p:spPr>
            <a:xfrm>
              <a:off x="0" y="-47625"/>
              <a:ext cx="1635549" cy="494731"/>
            </a:xfrm>
            <a:prstGeom prst="rect">
              <a:avLst/>
            </a:prstGeom>
          </p:spPr>
          <p:txBody>
            <a:bodyPr anchor="ctr" rtlCol="false" tIns="50800" lIns="50800" bIns="50800" rIns="50800"/>
            <a:lstStyle/>
            <a:p>
              <a:pPr algn="ctr">
                <a:lnSpc>
                  <a:spcPts val="3220"/>
                </a:lnSpc>
              </a:pPr>
              <a:r>
                <a:rPr lang="en-US" sz="2300">
                  <a:solidFill>
                    <a:srgbClr val="FFFFFF"/>
                  </a:solidFill>
                  <a:latin typeface="DM Sans Bold"/>
                </a:rPr>
                <a:t> Fungsi ''get_role'' bertujuan untuk menentukan peran (role) dari seorang pengguna berdasarkan username mereka.</a:t>
              </a:r>
            </a:p>
          </p:txBody>
        </p:sp>
      </p:grpSp>
      <p:grpSp>
        <p:nvGrpSpPr>
          <p:cNvPr name="Group 7" id="7"/>
          <p:cNvGrpSpPr/>
          <p:nvPr/>
        </p:nvGrpSpPr>
        <p:grpSpPr>
          <a:xfrm rot="0">
            <a:off x="10834317" y="5517637"/>
            <a:ext cx="7143837" cy="1990414"/>
            <a:chOff x="0" y="0"/>
            <a:chExt cx="1493377" cy="416084"/>
          </a:xfrm>
        </p:grpSpPr>
        <p:sp>
          <p:nvSpPr>
            <p:cNvPr name="Freeform 8" id="8"/>
            <p:cNvSpPr/>
            <p:nvPr/>
          </p:nvSpPr>
          <p:spPr>
            <a:xfrm flipH="false" flipV="false" rot="0">
              <a:off x="0" y="0"/>
              <a:ext cx="1493377" cy="416084"/>
            </a:xfrm>
            <a:custGeom>
              <a:avLst/>
              <a:gdLst/>
              <a:ahLst/>
              <a:cxnLst/>
              <a:rect r="r" b="b" t="t" l="l"/>
              <a:pathLst>
                <a:path h="416084" w="1493377">
                  <a:moveTo>
                    <a:pt x="101870" y="0"/>
                  </a:moveTo>
                  <a:lnTo>
                    <a:pt x="1391507" y="0"/>
                  </a:lnTo>
                  <a:cubicBezTo>
                    <a:pt x="1418525" y="0"/>
                    <a:pt x="1444436" y="10733"/>
                    <a:pt x="1463540" y="29837"/>
                  </a:cubicBezTo>
                  <a:cubicBezTo>
                    <a:pt x="1482644" y="48941"/>
                    <a:pt x="1493377" y="74852"/>
                    <a:pt x="1493377" y="101870"/>
                  </a:cubicBezTo>
                  <a:lnTo>
                    <a:pt x="1493377" y="314215"/>
                  </a:lnTo>
                  <a:cubicBezTo>
                    <a:pt x="1493377" y="370476"/>
                    <a:pt x="1447768" y="416084"/>
                    <a:pt x="1391507" y="416084"/>
                  </a:cubicBezTo>
                  <a:lnTo>
                    <a:pt x="101870" y="416084"/>
                  </a:lnTo>
                  <a:cubicBezTo>
                    <a:pt x="74852" y="416084"/>
                    <a:pt x="48941" y="405352"/>
                    <a:pt x="29837" y="386247"/>
                  </a:cubicBezTo>
                  <a:cubicBezTo>
                    <a:pt x="10733" y="367143"/>
                    <a:pt x="0" y="341232"/>
                    <a:pt x="0" y="314215"/>
                  </a:cubicBezTo>
                  <a:lnTo>
                    <a:pt x="0" y="101870"/>
                  </a:lnTo>
                  <a:cubicBezTo>
                    <a:pt x="0" y="74852"/>
                    <a:pt x="10733" y="48941"/>
                    <a:pt x="29837" y="29837"/>
                  </a:cubicBezTo>
                  <a:cubicBezTo>
                    <a:pt x="48941" y="10733"/>
                    <a:pt x="74852" y="0"/>
                    <a:pt x="101870" y="0"/>
                  </a:cubicBezTo>
                  <a:close/>
                </a:path>
              </a:pathLst>
            </a:custGeom>
            <a:solidFill>
              <a:srgbClr val="FFB001"/>
            </a:solidFill>
          </p:spPr>
        </p:sp>
        <p:sp>
          <p:nvSpPr>
            <p:cNvPr name="TextBox 9" id="9"/>
            <p:cNvSpPr txBox="true"/>
            <p:nvPr/>
          </p:nvSpPr>
          <p:spPr>
            <a:xfrm>
              <a:off x="0" y="-47625"/>
              <a:ext cx="1493377" cy="463709"/>
            </a:xfrm>
            <a:prstGeom prst="rect">
              <a:avLst/>
            </a:prstGeom>
          </p:spPr>
          <p:txBody>
            <a:bodyPr anchor="ctr" rtlCol="false" tIns="50800" lIns="50800" bIns="50800" rIns="50800"/>
            <a:lstStyle/>
            <a:p>
              <a:pPr algn="ctr">
                <a:lnSpc>
                  <a:spcPts val="3080"/>
                </a:lnSpc>
              </a:pPr>
              <a:r>
                <a:rPr lang="en-US" sz="2200">
                  <a:solidFill>
                    <a:srgbClr val="FFFFFF"/>
                  </a:solidFill>
                  <a:latin typeface="DM Sans Bold"/>
                </a:rPr>
                <a:t>Fungsi ''masukan_dokter'' bertujuan untuk memasukkan data dokter dan spesialisasi baru ke dalam tabel dokter di database.</a:t>
              </a:r>
            </a:p>
          </p:txBody>
        </p:sp>
      </p:grpSp>
      <p:sp>
        <p:nvSpPr>
          <p:cNvPr name="Freeform 10" id="10"/>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0" y="9086118"/>
            <a:ext cx="18288000" cy="188370"/>
            <a:chOff x="0" y="0"/>
            <a:chExt cx="4816593" cy="49612"/>
          </a:xfrm>
        </p:grpSpPr>
        <p:sp>
          <p:nvSpPr>
            <p:cNvPr name="Freeform 12" id="12"/>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3" id="13"/>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4" id="14"/>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833309"/>
            <a:ext cx="8522238" cy="2743210"/>
          </a:xfrm>
          <a:custGeom>
            <a:avLst/>
            <a:gdLst/>
            <a:ahLst/>
            <a:cxnLst/>
            <a:rect r="r" b="b" t="t" l="l"/>
            <a:pathLst>
              <a:path h="2743210" w="8522238">
                <a:moveTo>
                  <a:pt x="0" y="0"/>
                </a:moveTo>
                <a:lnTo>
                  <a:pt x="8522238" y="0"/>
                </a:lnTo>
                <a:lnTo>
                  <a:pt x="8522238" y="2743210"/>
                </a:lnTo>
                <a:lnTo>
                  <a:pt x="0" y="2743210"/>
                </a:lnTo>
                <a:lnTo>
                  <a:pt x="0" y="0"/>
                </a:lnTo>
                <a:close/>
              </a:path>
            </a:pathLst>
          </a:custGeom>
          <a:blipFill>
            <a:blip r:embed="rId2"/>
            <a:stretch>
              <a:fillRect l="0" t="0" r="0" b="0"/>
            </a:stretch>
          </a:blipFill>
        </p:spPr>
      </p:sp>
      <p:sp>
        <p:nvSpPr>
          <p:cNvPr name="Freeform 3" id="3"/>
          <p:cNvSpPr/>
          <p:nvPr/>
        </p:nvSpPr>
        <p:spPr>
          <a:xfrm flipH="false" flipV="false" rot="0">
            <a:off x="689076" y="5300419"/>
            <a:ext cx="8454924" cy="3062296"/>
          </a:xfrm>
          <a:custGeom>
            <a:avLst/>
            <a:gdLst/>
            <a:ahLst/>
            <a:cxnLst/>
            <a:rect r="r" b="b" t="t" l="l"/>
            <a:pathLst>
              <a:path h="3062296" w="8454924">
                <a:moveTo>
                  <a:pt x="0" y="0"/>
                </a:moveTo>
                <a:lnTo>
                  <a:pt x="8454924" y="0"/>
                </a:lnTo>
                <a:lnTo>
                  <a:pt x="8454924" y="3062295"/>
                </a:lnTo>
                <a:lnTo>
                  <a:pt x="0" y="3062295"/>
                </a:lnTo>
                <a:lnTo>
                  <a:pt x="0" y="0"/>
                </a:lnTo>
                <a:close/>
              </a:path>
            </a:pathLst>
          </a:custGeom>
          <a:blipFill>
            <a:blip r:embed="rId3"/>
            <a:stretch>
              <a:fillRect l="0" t="0" r="0" b="0"/>
            </a:stretch>
          </a:blipFill>
        </p:spPr>
      </p:sp>
      <p:grpSp>
        <p:nvGrpSpPr>
          <p:cNvPr name="Group 4" id="4"/>
          <p:cNvGrpSpPr/>
          <p:nvPr/>
        </p:nvGrpSpPr>
        <p:grpSpPr>
          <a:xfrm rot="0">
            <a:off x="454623" y="1947150"/>
            <a:ext cx="7965110" cy="2515528"/>
            <a:chOff x="0" y="0"/>
            <a:chExt cx="1665059" cy="525856"/>
          </a:xfrm>
        </p:grpSpPr>
        <p:sp>
          <p:nvSpPr>
            <p:cNvPr name="Freeform 5" id="5"/>
            <p:cNvSpPr/>
            <p:nvPr/>
          </p:nvSpPr>
          <p:spPr>
            <a:xfrm flipH="false" flipV="false" rot="0">
              <a:off x="0" y="0"/>
              <a:ext cx="1665059" cy="525856"/>
            </a:xfrm>
            <a:custGeom>
              <a:avLst/>
              <a:gdLst/>
              <a:ahLst/>
              <a:cxnLst/>
              <a:rect r="r" b="b" t="t" l="l"/>
              <a:pathLst>
                <a:path h="525856" w="1665059">
                  <a:moveTo>
                    <a:pt x="91366" y="0"/>
                  </a:moveTo>
                  <a:lnTo>
                    <a:pt x="1573693" y="0"/>
                  </a:lnTo>
                  <a:cubicBezTo>
                    <a:pt x="1624153" y="0"/>
                    <a:pt x="1665059" y="40906"/>
                    <a:pt x="1665059" y="91366"/>
                  </a:cubicBezTo>
                  <a:lnTo>
                    <a:pt x="1665059" y="434490"/>
                  </a:lnTo>
                  <a:cubicBezTo>
                    <a:pt x="1665059" y="484950"/>
                    <a:pt x="1624153" y="525856"/>
                    <a:pt x="1573693" y="525856"/>
                  </a:cubicBezTo>
                  <a:lnTo>
                    <a:pt x="91366" y="525856"/>
                  </a:lnTo>
                  <a:cubicBezTo>
                    <a:pt x="40906" y="525856"/>
                    <a:pt x="0" y="484950"/>
                    <a:pt x="0" y="434490"/>
                  </a:cubicBezTo>
                  <a:lnTo>
                    <a:pt x="0" y="91366"/>
                  </a:lnTo>
                  <a:cubicBezTo>
                    <a:pt x="0" y="40906"/>
                    <a:pt x="40906" y="0"/>
                    <a:pt x="91366" y="0"/>
                  </a:cubicBezTo>
                  <a:close/>
                </a:path>
              </a:pathLst>
            </a:custGeom>
            <a:solidFill>
              <a:srgbClr val="FFB001"/>
            </a:solidFill>
          </p:spPr>
        </p:sp>
        <p:sp>
          <p:nvSpPr>
            <p:cNvPr name="TextBox 6" id="6"/>
            <p:cNvSpPr txBox="true"/>
            <p:nvPr/>
          </p:nvSpPr>
          <p:spPr>
            <a:xfrm>
              <a:off x="0" y="-47625"/>
              <a:ext cx="1665059" cy="573481"/>
            </a:xfrm>
            <a:prstGeom prst="rect">
              <a:avLst/>
            </a:prstGeom>
          </p:spPr>
          <p:txBody>
            <a:bodyPr anchor="ctr" rtlCol="false" tIns="50800" lIns="50800" bIns="50800" rIns="50800"/>
            <a:lstStyle/>
            <a:p>
              <a:pPr algn="ctr">
                <a:lnSpc>
                  <a:spcPts val="3080"/>
                </a:lnSpc>
              </a:pPr>
              <a:r>
                <a:rPr lang="en-US" sz="2200">
                  <a:solidFill>
                    <a:srgbClr val="FFFFFF"/>
                  </a:solidFill>
                  <a:latin typeface="DM Sans Bold"/>
                </a:rPr>
                <a:t>Fungsi “melihat_data_dokter” digunakan untuk mengambil data dari tabel dokter dalam database.</a:t>
              </a:r>
            </a:p>
          </p:txBody>
        </p:sp>
      </p:grpSp>
      <p:grpSp>
        <p:nvGrpSpPr>
          <p:cNvPr name="Group 7" id="7"/>
          <p:cNvGrpSpPr/>
          <p:nvPr/>
        </p:nvGrpSpPr>
        <p:grpSpPr>
          <a:xfrm rot="0">
            <a:off x="9974046" y="5470552"/>
            <a:ext cx="7965110" cy="2722030"/>
            <a:chOff x="0" y="0"/>
            <a:chExt cx="1665059" cy="569024"/>
          </a:xfrm>
        </p:grpSpPr>
        <p:sp>
          <p:nvSpPr>
            <p:cNvPr name="Freeform 8" id="8"/>
            <p:cNvSpPr/>
            <p:nvPr/>
          </p:nvSpPr>
          <p:spPr>
            <a:xfrm flipH="false" flipV="false" rot="0">
              <a:off x="0" y="0"/>
              <a:ext cx="1665059" cy="569024"/>
            </a:xfrm>
            <a:custGeom>
              <a:avLst/>
              <a:gdLst/>
              <a:ahLst/>
              <a:cxnLst/>
              <a:rect r="r" b="b" t="t" l="l"/>
              <a:pathLst>
                <a:path h="569024" w="1665059">
                  <a:moveTo>
                    <a:pt x="91366" y="0"/>
                  </a:moveTo>
                  <a:lnTo>
                    <a:pt x="1573693" y="0"/>
                  </a:lnTo>
                  <a:cubicBezTo>
                    <a:pt x="1624153" y="0"/>
                    <a:pt x="1665059" y="40906"/>
                    <a:pt x="1665059" y="91366"/>
                  </a:cubicBezTo>
                  <a:lnTo>
                    <a:pt x="1665059" y="477658"/>
                  </a:lnTo>
                  <a:cubicBezTo>
                    <a:pt x="1665059" y="528118"/>
                    <a:pt x="1624153" y="569024"/>
                    <a:pt x="1573693" y="569024"/>
                  </a:cubicBezTo>
                  <a:lnTo>
                    <a:pt x="91366" y="569024"/>
                  </a:lnTo>
                  <a:cubicBezTo>
                    <a:pt x="40906" y="569024"/>
                    <a:pt x="0" y="528118"/>
                    <a:pt x="0" y="477658"/>
                  </a:cubicBezTo>
                  <a:lnTo>
                    <a:pt x="0" y="91366"/>
                  </a:lnTo>
                  <a:cubicBezTo>
                    <a:pt x="0" y="40906"/>
                    <a:pt x="40906" y="0"/>
                    <a:pt x="91366" y="0"/>
                  </a:cubicBezTo>
                  <a:close/>
                </a:path>
              </a:pathLst>
            </a:custGeom>
            <a:solidFill>
              <a:srgbClr val="366994"/>
            </a:solidFill>
          </p:spPr>
        </p:sp>
        <p:sp>
          <p:nvSpPr>
            <p:cNvPr name="TextBox 9" id="9"/>
            <p:cNvSpPr txBox="true"/>
            <p:nvPr/>
          </p:nvSpPr>
          <p:spPr>
            <a:xfrm>
              <a:off x="0" y="-47625"/>
              <a:ext cx="1665059" cy="616649"/>
            </a:xfrm>
            <a:prstGeom prst="rect">
              <a:avLst/>
            </a:prstGeom>
          </p:spPr>
          <p:txBody>
            <a:bodyPr anchor="ctr" rtlCol="false" tIns="50800" lIns="50800" bIns="50800" rIns="50800"/>
            <a:lstStyle/>
            <a:p>
              <a:pPr algn="ctr">
                <a:lnSpc>
                  <a:spcPts val="2940"/>
                </a:lnSpc>
              </a:pPr>
              <a:r>
                <a:rPr lang="en-US" sz="2100">
                  <a:solidFill>
                    <a:srgbClr val="FFFFFF"/>
                  </a:solidFill>
                  <a:latin typeface="DM Sans Bold"/>
                </a:rPr>
                <a:t>Fungsi “melihat_data_pasien” bertujuan untuk mengambil data pasien beserta informasi penyakit yang dialami berdasarkan data dari tabel pasien dan penyakit.</a:t>
              </a:r>
            </a:p>
          </p:txBody>
        </p:sp>
      </p:grpSp>
      <p:sp>
        <p:nvSpPr>
          <p:cNvPr name="Freeform 10" id="10"/>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0" y="9086118"/>
            <a:ext cx="18288000" cy="188370"/>
            <a:chOff x="0" y="0"/>
            <a:chExt cx="4816593" cy="49612"/>
          </a:xfrm>
        </p:grpSpPr>
        <p:sp>
          <p:nvSpPr>
            <p:cNvPr name="Freeform 12" id="12"/>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3" id="13"/>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4" id="14"/>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599324"/>
            <a:ext cx="8072708" cy="2789069"/>
          </a:xfrm>
          <a:custGeom>
            <a:avLst/>
            <a:gdLst/>
            <a:ahLst/>
            <a:cxnLst/>
            <a:rect r="r" b="b" t="t" l="l"/>
            <a:pathLst>
              <a:path h="2789069" w="8072708">
                <a:moveTo>
                  <a:pt x="0" y="0"/>
                </a:moveTo>
                <a:lnTo>
                  <a:pt x="8072708" y="0"/>
                </a:lnTo>
                <a:lnTo>
                  <a:pt x="8072708" y="2789069"/>
                </a:lnTo>
                <a:lnTo>
                  <a:pt x="0" y="2789069"/>
                </a:lnTo>
                <a:lnTo>
                  <a:pt x="0" y="0"/>
                </a:lnTo>
                <a:close/>
              </a:path>
            </a:pathLst>
          </a:custGeom>
          <a:blipFill>
            <a:blip r:embed="rId2"/>
            <a:stretch>
              <a:fillRect l="0" t="0" r="0" b="0"/>
            </a:stretch>
          </a:blipFill>
        </p:spPr>
      </p:sp>
      <p:sp>
        <p:nvSpPr>
          <p:cNvPr name="Freeform 3" id="3"/>
          <p:cNvSpPr/>
          <p:nvPr/>
        </p:nvSpPr>
        <p:spPr>
          <a:xfrm flipH="false" flipV="false" rot="0">
            <a:off x="9186592" y="5409959"/>
            <a:ext cx="8072708" cy="2598511"/>
          </a:xfrm>
          <a:custGeom>
            <a:avLst/>
            <a:gdLst/>
            <a:ahLst/>
            <a:cxnLst/>
            <a:rect r="r" b="b" t="t" l="l"/>
            <a:pathLst>
              <a:path h="2598511" w="8072708">
                <a:moveTo>
                  <a:pt x="0" y="0"/>
                </a:moveTo>
                <a:lnTo>
                  <a:pt x="8072708" y="0"/>
                </a:lnTo>
                <a:lnTo>
                  <a:pt x="8072708" y="2598511"/>
                </a:lnTo>
                <a:lnTo>
                  <a:pt x="0" y="2598511"/>
                </a:lnTo>
                <a:lnTo>
                  <a:pt x="0" y="0"/>
                </a:lnTo>
                <a:close/>
              </a:path>
            </a:pathLst>
          </a:custGeom>
          <a:blipFill>
            <a:blip r:embed="rId3"/>
            <a:stretch>
              <a:fillRect l="0" t="0" r="0" b="0"/>
            </a:stretch>
          </a:blipFill>
        </p:spPr>
      </p:sp>
      <p:grpSp>
        <p:nvGrpSpPr>
          <p:cNvPr name="Group 4" id="4"/>
          <p:cNvGrpSpPr/>
          <p:nvPr/>
        </p:nvGrpSpPr>
        <p:grpSpPr>
          <a:xfrm rot="0">
            <a:off x="10350848" y="1655406"/>
            <a:ext cx="6908452" cy="2676905"/>
            <a:chOff x="0" y="0"/>
            <a:chExt cx="1444171" cy="559591"/>
          </a:xfrm>
        </p:grpSpPr>
        <p:sp>
          <p:nvSpPr>
            <p:cNvPr name="Freeform 5" id="5"/>
            <p:cNvSpPr/>
            <p:nvPr/>
          </p:nvSpPr>
          <p:spPr>
            <a:xfrm flipH="false" flipV="false" rot="0">
              <a:off x="0" y="0"/>
              <a:ext cx="1444171" cy="559591"/>
            </a:xfrm>
            <a:custGeom>
              <a:avLst/>
              <a:gdLst/>
              <a:ahLst/>
              <a:cxnLst/>
              <a:rect r="r" b="b" t="t" l="l"/>
              <a:pathLst>
                <a:path h="559591" w="1444171">
                  <a:moveTo>
                    <a:pt x="105341" y="0"/>
                  </a:moveTo>
                  <a:lnTo>
                    <a:pt x="1338831" y="0"/>
                  </a:lnTo>
                  <a:cubicBezTo>
                    <a:pt x="1397009" y="0"/>
                    <a:pt x="1444171" y="47163"/>
                    <a:pt x="1444171" y="105341"/>
                  </a:cubicBezTo>
                  <a:lnTo>
                    <a:pt x="1444171" y="454251"/>
                  </a:lnTo>
                  <a:cubicBezTo>
                    <a:pt x="1444171" y="512429"/>
                    <a:pt x="1397009" y="559591"/>
                    <a:pt x="1338831" y="559591"/>
                  </a:cubicBezTo>
                  <a:lnTo>
                    <a:pt x="105341" y="559591"/>
                  </a:lnTo>
                  <a:cubicBezTo>
                    <a:pt x="47163" y="559591"/>
                    <a:pt x="0" y="512429"/>
                    <a:pt x="0" y="454251"/>
                  </a:cubicBezTo>
                  <a:lnTo>
                    <a:pt x="0" y="105341"/>
                  </a:lnTo>
                  <a:cubicBezTo>
                    <a:pt x="0" y="47163"/>
                    <a:pt x="47163" y="0"/>
                    <a:pt x="105341" y="0"/>
                  </a:cubicBezTo>
                  <a:close/>
                </a:path>
              </a:pathLst>
            </a:custGeom>
            <a:solidFill>
              <a:srgbClr val="366994"/>
            </a:solidFill>
          </p:spPr>
        </p:sp>
        <p:sp>
          <p:nvSpPr>
            <p:cNvPr name="TextBox 6" id="6"/>
            <p:cNvSpPr txBox="true"/>
            <p:nvPr/>
          </p:nvSpPr>
          <p:spPr>
            <a:xfrm>
              <a:off x="0" y="-47625"/>
              <a:ext cx="1444171" cy="607216"/>
            </a:xfrm>
            <a:prstGeom prst="rect">
              <a:avLst/>
            </a:prstGeom>
          </p:spPr>
          <p:txBody>
            <a:bodyPr anchor="ctr" rtlCol="false" tIns="50800" lIns="50800" bIns="50800" rIns="50800"/>
            <a:lstStyle/>
            <a:p>
              <a:pPr algn="ctr">
                <a:lnSpc>
                  <a:spcPts val="2940"/>
                </a:lnSpc>
              </a:pPr>
              <a:r>
                <a:rPr lang="en-US" sz="2100">
                  <a:solidFill>
                    <a:srgbClr val="FFFFFF"/>
                  </a:solidFill>
                  <a:latin typeface="DM Sans Bold"/>
                </a:rPr>
                <a:t> </a:t>
              </a:r>
            </a:p>
            <a:p>
              <a:pPr algn="ctr">
                <a:lnSpc>
                  <a:spcPts val="2940"/>
                </a:lnSpc>
              </a:pPr>
              <a:r>
                <a:rPr lang="en-US" sz="2100">
                  <a:solidFill>
                    <a:srgbClr val="FFFFFF"/>
                  </a:solidFill>
                  <a:latin typeface="DM Sans Bold"/>
                </a:rPr>
                <a:t>Fungsi “cari_dokter” digunakan untuk mencari dokter berdasarkan nama dokter yang diberikan.</a:t>
              </a:r>
            </a:p>
            <a:p>
              <a:pPr algn="ctr">
                <a:lnSpc>
                  <a:spcPts val="2940"/>
                </a:lnSpc>
              </a:pPr>
            </a:p>
          </p:txBody>
        </p:sp>
      </p:grpSp>
      <p:grpSp>
        <p:nvGrpSpPr>
          <p:cNvPr name="Group 7" id="7"/>
          <p:cNvGrpSpPr/>
          <p:nvPr/>
        </p:nvGrpSpPr>
        <p:grpSpPr>
          <a:xfrm rot="0">
            <a:off x="1028700" y="5370762"/>
            <a:ext cx="6908452" cy="2676905"/>
            <a:chOff x="0" y="0"/>
            <a:chExt cx="1444171" cy="559591"/>
          </a:xfrm>
        </p:grpSpPr>
        <p:sp>
          <p:nvSpPr>
            <p:cNvPr name="Freeform 8" id="8"/>
            <p:cNvSpPr/>
            <p:nvPr/>
          </p:nvSpPr>
          <p:spPr>
            <a:xfrm flipH="false" flipV="false" rot="0">
              <a:off x="0" y="0"/>
              <a:ext cx="1444171" cy="559591"/>
            </a:xfrm>
            <a:custGeom>
              <a:avLst/>
              <a:gdLst/>
              <a:ahLst/>
              <a:cxnLst/>
              <a:rect r="r" b="b" t="t" l="l"/>
              <a:pathLst>
                <a:path h="559591" w="1444171">
                  <a:moveTo>
                    <a:pt x="105341" y="0"/>
                  </a:moveTo>
                  <a:lnTo>
                    <a:pt x="1338831" y="0"/>
                  </a:lnTo>
                  <a:cubicBezTo>
                    <a:pt x="1397009" y="0"/>
                    <a:pt x="1444171" y="47163"/>
                    <a:pt x="1444171" y="105341"/>
                  </a:cubicBezTo>
                  <a:lnTo>
                    <a:pt x="1444171" y="454251"/>
                  </a:lnTo>
                  <a:cubicBezTo>
                    <a:pt x="1444171" y="512429"/>
                    <a:pt x="1397009" y="559591"/>
                    <a:pt x="1338831" y="559591"/>
                  </a:cubicBezTo>
                  <a:lnTo>
                    <a:pt x="105341" y="559591"/>
                  </a:lnTo>
                  <a:cubicBezTo>
                    <a:pt x="47163" y="559591"/>
                    <a:pt x="0" y="512429"/>
                    <a:pt x="0" y="454251"/>
                  </a:cubicBezTo>
                  <a:lnTo>
                    <a:pt x="0" y="105341"/>
                  </a:lnTo>
                  <a:cubicBezTo>
                    <a:pt x="0" y="47163"/>
                    <a:pt x="47163" y="0"/>
                    <a:pt x="105341" y="0"/>
                  </a:cubicBezTo>
                  <a:close/>
                </a:path>
              </a:pathLst>
            </a:custGeom>
            <a:solidFill>
              <a:srgbClr val="FFB001"/>
            </a:solidFill>
          </p:spPr>
        </p:sp>
        <p:sp>
          <p:nvSpPr>
            <p:cNvPr name="TextBox 9" id="9"/>
            <p:cNvSpPr txBox="true"/>
            <p:nvPr/>
          </p:nvSpPr>
          <p:spPr>
            <a:xfrm>
              <a:off x="0" y="-47625"/>
              <a:ext cx="1444171" cy="607216"/>
            </a:xfrm>
            <a:prstGeom prst="rect">
              <a:avLst/>
            </a:prstGeom>
          </p:spPr>
          <p:txBody>
            <a:bodyPr anchor="ctr" rtlCol="false" tIns="50800" lIns="50800" bIns="50800" rIns="50800"/>
            <a:lstStyle/>
            <a:p>
              <a:pPr algn="ctr">
                <a:lnSpc>
                  <a:spcPts val="2940"/>
                </a:lnSpc>
              </a:pPr>
              <a:r>
                <a:rPr lang="en-US" sz="2100">
                  <a:solidFill>
                    <a:srgbClr val="FFFFFF"/>
                  </a:solidFill>
                  <a:latin typeface="DM Sans Bold"/>
                </a:rPr>
                <a:t> </a:t>
              </a:r>
            </a:p>
            <a:p>
              <a:pPr algn="ctr">
                <a:lnSpc>
                  <a:spcPts val="2940"/>
                </a:lnSpc>
              </a:pPr>
              <a:r>
                <a:rPr lang="en-US" sz="2100">
                  <a:solidFill>
                    <a:srgbClr val="FFFFFF"/>
                  </a:solidFill>
                  <a:latin typeface="DM Sans Bold"/>
                </a:rPr>
                <a:t>Fungsi “cari_pasien” digunakan untuk mencari pasien berdasarkan nama pasien yang diberikan.</a:t>
              </a:r>
            </a:p>
            <a:p>
              <a:pPr algn="ctr">
                <a:lnSpc>
                  <a:spcPts val="2940"/>
                </a:lnSpc>
              </a:pPr>
            </a:p>
          </p:txBody>
        </p:sp>
      </p:grpSp>
      <p:sp>
        <p:nvSpPr>
          <p:cNvPr name="Freeform 10" id="10"/>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0" y="9086118"/>
            <a:ext cx="18288000" cy="188370"/>
            <a:chOff x="0" y="0"/>
            <a:chExt cx="4816593" cy="49612"/>
          </a:xfrm>
        </p:grpSpPr>
        <p:sp>
          <p:nvSpPr>
            <p:cNvPr name="Freeform 12" id="12"/>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3" id="13"/>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4" id="14"/>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3726" y="1476795"/>
            <a:ext cx="9093924" cy="2847784"/>
          </a:xfrm>
          <a:custGeom>
            <a:avLst/>
            <a:gdLst/>
            <a:ahLst/>
            <a:cxnLst/>
            <a:rect r="r" b="b" t="t" l="l"/>
            <a:pathLst>
              <a:path h="2847784" w="9093924">
                <a:moveTo>
                  <a:pt x="0" y="0"/>
                </a:moveTo>
                <a:lnTo>
                  <a:pt x="9093924" y="0"/>
                </a:lnTo>
                <a:lnTo>
                  <a:pt x="9093924" y="2847784"/>
                </a:lnTo>
                <a:lnTo>
                  <a:pt x="0" y="2847784"/>
                </a:lnTo>
                <a:lnTo>
                  <a:pt x="0" y="0"/>
                </a:lnTo>
                <a:close/>
              </a:path>
            </a:pathLst>
          </a:custGeom>
          <a:blipFill>
            <a:blip r:embed="rId2"/>
            <a:stretch>
              <a:fillRect l="0" t="0" r="0" b="0"/>
            </a:stretch>
          </a:blipFill>
        </p:spPr>
      </p:sp>
      <p:sp>
        <p:nvSpPr>
          <p:cNvPr name="Freeform 3" id="3"/>
          <p:cNvSpPr/>
          <p:nvPr/>
        </p:nvSpPr>
        <p:spPr>
          <a:xfrm flipH="false" flipV="false" rot="0">
            <a:off x="363726" y="4698968"/>
            <a:ext cx="9288800" cy="4012762"/>
          </a:xfrm>
          <a:custGeom>
            <a:avLst/>
            <a:gdLst/>
            <a:ahLst/>
            <a:cxnLst/>
            <a:rect r="r" b="b" t="t" l="l"/>
            <a:pathLst>
              <a:path h="4012762" w="9288800">
                <a:moveTo>
                  <a:pt x="0" y="0"/>
                </a:moveTo>
                <a:lnTo>
                  <a:pt x="9288800" y="0"/>
                </a:lnTo>
                <a:lnTo>
                  <a:pt x="9288800" y="4012761"/>
                </a:lnTo>
                <a:lnTo>
                  <a:pt x="0" y="4012761"/>
                </a:lnTo>
                <a:lnTo>
                  <a:pt x="0" y="0"/>
                </a:lnTo>
                <a:close/>
              </a:path>
            </a:pathLst>
          </a:custGeom>
          <a:blipFill>
            <a:blip r:embed="rId3"/>
            <a:stretch>
              <a:fillRect l="0" t="0" r="0" b="0"/>
            </a:stretch>
          </a:blipFill>
        </p:spPr>
      </p:sp>
      <p:grpSp>
        <p:nvGrpSpPr>
          <p:cNvPr name="Group 4" id="4"/>
          <p:cNvGrpSpPr/>
          <p:nvPr/>
        </p:nvGrpSpPr>
        <p:grpSpPr>
          <a:xfrm rot="0">
            <a:off x="10115162" y="1769936"/>
            <a:ext cx="7805573" cy="2261503"/>
            <a:chOff x="0" y="0"/>
            <a:chExt cx="1631709" cy="472754"/>
          </a:xfrm>
        </p:grpSpPr>
        <p:sp>
          <p:nvSpPr>
            <p:cNvPr name="Freeform 5" id="5"/>
            <p:cNvSpPr/>
            <p:nvPr/>
          </p:nvSpPr>
          <p:spPr>
            <a:xfrm flipH="false" flipV="false" rot="0">
              <a:off x="0" y="0"/>
              <a:ext cx="1631709" cy="472754"/>
            </a:xfrm>
            <a:custGeom>
              <a:avLst/>
              <a:gdLst/>
              <a:ahLst/>
              <a:cxnLst/>
              <a:rect r="r" b="b" t="t" l="l"/>
              <a:pathLst>
                <a:path h="472754" w="1631709">
                  <a:moveTo>
                    <a:pt x="93233" y="0"/>
                  </a:moveTo>
                  <a:lnTo>
                    <a:pt x="1538476" y="0"/>
                  </a:lnTo>
                  <a:cubicBezTo>
                    <a:pt x="1563203" y="0"/>
                    <a:pt x="1586917" y="9823"/>
                    <a:pt x="1604402" y="27307"/>
                  </a:cubicBezTo>
                  <a:cubicBezTo>
                    <a:pt x="1621886" y="44792"/>
                    <a:pt x="1631709" y="68506"/>
                    <a:pt x="1631709" y="93233"/>
                  </a:cubicBezTo>
                  <a:lnTo>
                    <a:pt x="1631709" y="379520"/>
                  </a:lnTo>
                  <a:cubicBezTo>
                    <a:pt x="1631709" y="404247"/>
                    <a:pt x="1621886" y="427962"/>
                    <a:pt x="1604402" y="445446"/>
                  </a:cubicBezTo>
                  <a:cubicBezTo>
                    <a:pt x="1586917" y="462931"/>
                    <a:pt x="1563203" y="472754"/>
                    <a:pt x="1538476" y="472754"/>
                  </a:cubicBezTo>
                  <a:lnTo>
                    <a:pt x="93233" y="472754"/>
                  </a:lnTo>
                  <a:cubicBezTo>
                    <a:pt x="68506" y="472754"/>
                    <a:pt x="44792" y="462931"/>
                    <a:pt x="27307" y="445446"/>
                  </a:cubicBezTo>
                  <a:cubicBezTo>
                    <a:pt x="9823" y="427962"/>
                    <a:pt x="0" y="404247"/>
                    <a:pt x="0" y="379520"/>
                  </a:cubicBezTo>
                  <a:lnTo>
                    <a:pt x="0" y="93233"/>
                  </a:lnTo>
                  <a:cubicBezTo>
                    <a:pt x="0" y="68506"/>
                    <a:pt x="9823" y="44792"/>
                    <a:pt x="27307" y="27307"/>
                  </a:cubicBezTo>
                  <a:cubicBezTo>
                    <a:pt x="44792" y="9823"/>
                    <a:pt x="68506" y="0"/>
                    <a:pt x="93233" y="0"/>
                  </a:cubicBezTo>
                  <a:close/>
                </a:path>
              </a:pathLst>
            </a:custGeom>
            <a:solidFill>
              <a:srgbClr val="FFB001"/>
            </a:solidFill>
          </p:spPr>
        </p:sp>
        <p:sp>
          <p:nvSpPr>
            <p:cNvPr name="TextBox 6" id="6"/>
            <p:cNvSpPr txBox="true"/>
            <p:nvPr/>
          </p:nvSpPr>
          <p:spPr>
            <a:xfrm>
              <a:off x="0" y="-38100"/>
              <a:ext cx="1631709" cy="510854"/>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Fungsi “melihat_data_diri” digunakan untuk mencocokan nama pasien dalam database dengan nama pasien yang diberikan.</a:t>
              </a:r>
            </a:p>
          </p:txBody>
        </p:sp>
      </p:grpSp>
      <p:grpSp>
        <p:nvGrpSpPr>
          <p:cNvPr name="Group 7" id="7"/>
          <p:cNvGrpSpPr/>
          <p:nvPr/>
        </p:nvGrpSpPr>
        <p:grpSpPr>
          <a:xfrm rot="0">
            <a:off x="9996664" y="5501877"/>
            <a:ext cx="8042569" cy="2406944"/>
            <a:chOff x="0" y="0"/>
            <a:chExt cx="1681252" cy="503157"/>
          </a:xfrm>
        </p:grpSpPr>
        <p:sp>
          <p:nvSpPr>
            <p:cNvPr name="Freeform 8" id="8"/>
            <p:cNvSpPr/>
            <p:nvPr/>
          </p:nvSpPr>
          <p:spPr>
            <a:xfrm flipH="false" flipV="false" rot="0">
              <a:off x="0" y="0"/>
              <a:ext cx="1681252" cy="503157"/>
            </a:xfrm>
            <a:custGeom>
              <a:avLst/>
              <a:gdLst/>
              <a:ahLst/>
              <a:cxnLst/>
              <a:rect r="r" b="b" t="t" l="l"/>
              <a:pathLst>
                <a:path h="503157" w="1681252">
                  <a:moveTo>
                    <a:pt x="90486" y="0"/>
                  </a:moveTo>
                  <a:lnTo>
                    <a:pt x="1590766" y="0"/>
                  </a:lnTo>
                  <a:cubicBezTo>
                    <a:pt x="1640740" y="0"/>
                    <a:pt x="1681252" y="40512"/>
                    <a:pt x="1681252" y="90486"/>
                  </a:cubicBezTo>
                  <a:lnTo>
                    <a:pt x="1681252" y="412671"/>
                  </a:lnTo>
                  <a:cubicBezTo>
                    <a:pt x="1681252" y="462645"/>
                    <a:pt x="1640740" y="503157"/>
                    <a:pt x="1590766" y="503157"/>
                  </a:cubicBezTo>
                  <a:lnTo>
                    <a:pt x="90486" y="503157"/>
                  </a:lnTo>
                  <a:cubicBezTo>
                    <a:pt x="40512" y="503157"/>
                    <a:pt x="0" y="462645"/>
                    <a:pt x="0" y="412671"/>
                  </a:cubicBezTo>
                  <a:lnTo>
                    <a:pt x="0" y="90486"/>
                  </a:lnTo>
                  <a:cubicBezTo>
                    <a:pt x="0" y="40512"/>
                    <a:pt x="40512" y="0"/>
                    <a:pt x="90486" y="0"/>
                  </a:cubicBezTo>
                  <a:close/>
                </a:path>
              </a:pathLst>
            </a:custGeom>
            <a:solidFill>
              <a:srgbClr val="366994"/>
            </a:solidFill>
          </p:spPr>
        </p:sp>
        <p:sp>
          <p:nvSpPr>
            <p:cNvPr name="TextBox 9" id="9"/>
            <p:cNvSpPr txBox="true"/>
            <p:nvPr/>
          </p:nvSpPr>
          <p:spPr>
            <a:xfrm>
              <a:off x="0" y="-47625"/>
              <a:ext cx="1681252" cy="550782"/>
            </a:xfrm>
            <a:prstGeom prst="rect">
              <a:avLst/>
            </a:prstGeom>
          </p:spPr>
          <p:txBody>
            <a:bodyPr anchor="ctr" rtlCol="false" tIns="50800" lIns="50800" bIns="50800" rIns="50800"/>
            <a:lstStyle/>
            <a:p>
              <a:pPr algn="ctr">
                <a:lnSpc>
                  <a:spcPts val="3220"/>
                </a:lnSpc>
              </a:pPr>
              <a:r>
                <a:rPr lang="en-US" sz="2300">
                  <a:solidFill>
                    <a:srgbClr val="FFFFFF"/>
                  </a:solidFill>
                  <a:latin typeface="DM Sans Bold"/>
                </a:rPr>
                <a:t>Fungsi “melihat_penyakit_diri” digunakan untuk mengambil data tentang penyakit yang diderita oleh seorang pasien berdasarkan nama pasien yang diberikan.</a:t>
              </a:r>
            </a:p>
          </p:txBody>
        </p:sp>
      </p:grpSp>
      <p:sp>
        <p:nvSpPr>
          <p:cNvPr name="Freeform 10" id="10"/>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0" y="9086118"/>
            <a:ext cx="18288000" cy="188370"/>
            <a:chOff x="0" y="0"/>
            <a:chExt cx="4816593" cy="49612"/>
          </a:xfrm>
        </p:grpSpPr>
        <p:sp>
          <p:nvSpPr>
            <p:cNvPr name="Freeform 12" id="12"/>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3" id="13"/>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4" id="14"/>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40617" y="1836352"/>
            <a:ext cx="7238331" cy="2166068"/>
            <a:chOff x="0" y="0"/>
            <a:chExt cx="1513131" cy="452804"/>
          </a:xfrm>
        </p:grpSpPr>
        <p:sp>
          <p:nvSpPr>
            <p:cNvPr name="Freeform 3" id="3"/>
            <p:cNvSpPr/>
            <p:nvPr/>
          </p:nvSpPr>
          <p:spPr>
            <a:xfrm flipH="false" flipV="false" rot="0">
              <a:off x="0" y="0"/>
              <a:ext cx="1513131" cy="452804"/>
            </a:xfrm>
            <a:custGeom>
              <a:avLst/>
              <a:gdLst/>
              <a:ahLst/>
              <a:cxnLst/>
              <a:rect r="r" b="b" t="t" l="l"/>
              <a:pathLst>
                <a:path h="452804" w="1513131">
                  <a:moveTo>
                    <a:pt x="100540" y="0"/>
                  </a:moveTo>
                  <a:lnTo>
                    <a:pt x="1412591" y="0"/>
                  </a:lnTo>
                  <a:cubicBezTo>
                    <a:pt x="1439256" y="0"/>
                    <a:pt x="1464828" y="10593"/>
                    <a:pt x="1483683" y="29447"/>
                  </a:cubicBezTo>
                  <a:cubicBezTo>
                    <a:pt x="1502538" y="48302"/>
                    <a:pt x="1513131" y="73875"/>
                    <a:pt x="1513131" y="100540"/>
                  </a:cubicBezTo>
                  <a:lnTo>
                    <a:pt x="1513131" y="352264"/>
                  </a:lnTo>
                  <a:cubicBezTo>
                    <a:pt x="1513131" y="378929"/>
                    <a:pt x="1502538" y="404501"/>
                    <a:pt x="1483683" y="423356"/>
                  </a:cubicBezTo>
                  <a:cubicBezTo>
                    <a:pt x="1464828" y="442211"/>
                    <a:pt x="1439256" y="452804"/>
                    <a:pt x="1412591" y="452804"/>
                  </a:cubicBezTo>
                  <a:lnTo>
                    <a:pt x="100540" y="452804"/>
                  </a:lnTo>
                  <a:cubicBezTo>
                    <a:pt x="73875" y="452804"/>
                    <a:pt x="48302" y="442211"/>
                    <a:pt x="29447" y="423356"/>
                  </a:cubicBezTo>
                  <a:cubicBezTo>
                    <a:pt x="10593" y="404501"/>
                    <a:pt x="0" y="378929"/>
                    <a:pt x="0" y="352264"/>
                  </a:cubicBezTo>
                  <a:lnTo>
                    <a:pt x="0" y="100540"/>
                  </a:lnTo>
                  <a:cubicBezTo>
                    <a:pt x="0" y="73875"/>
                    <a:pt x="10593" y="48302"/>
                    <a:pt x="29447" y="29447"/>
                  </a:cubicBezTo>
                  <a:cubicBezTo>
                    <a:pt x="48302" y="10593"/>
                    <a:pt x="73875" y="0"/>
                    <a:pt x="100540" y="0"/>
                  </a:cubicBezTo>
                  <a:close/>
                </a:path>
              </a:pathLst>
            </a:custGeom>
            <a:solidFill>
              <a:srgbClr val="FFB001"/>
            </a:solidFill>
          </p:spPr>
        </p:sp>
        <p:sp>
          <p:nvSpPr>
            <p:cNvPr name="TextBox 4" id="4"/>
            <p:cNvSpPr txBox="true"/>
            <p:nvPr/>
          </p:nvSpPr>
          <p:spPr>
            <a:xfrm>
              <a:off x="0" y="-38100"/>
              <a:ext cx="1513131" cy="490904"/>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Fungsi “memilih_dokter” digunakan untuk mengupdate data pada tabel “pasien”, berdasarkan nama pasien dan ID dokter yang diberikan.</a:t>
              </a:r>
            </a:p>
          </p:txBody>
        </p:sp>
      </p:grpSp>
      <p:grpSp>
        <p:nvGrpSpPr>
          <p:cNvPr name="Group 5" id="5"/>
          <p:cNvGrpSpPr/>
          <p:nvPr/>
        </p:nvGrpSpPr>
        <p:grpSpPr>
          <a:xfrm rot="0">
            <a:off x="10812299" y="5352697"/>
            <a:ext cx="6766649" cy="2383143"/>
            <a:chOff x="0" y="0"/>
            <a:chExt cx="1414528" cy="498182"/>
          </a:xfrm>
        </p:grpSpPr>
        <p:sp>
          <p:nvSpPr>
            <p:cNvPr name="Freeform 6" id="6"/>
            <p:cNvSpPr/>
            <p:nvPr/>
          </p:nvSpPr>
          <p:spPr>
            <a:xfrm flipH="false" flipV="false" rot="0">
              <a:off x="0" y="0"/>
              <a:ext cx="1414528" cy="498182"/>
            </a:xfrm>
            <a:custGeom>
              <a:avLst/>
              <a:gdLst/>
              <a:ahLst/>
              <a:cxnLst/>
              <a:rect r="r" b="b" t="t" l="l"/>
              <a:pathLst>
                <a:path h="498182" w="1414528">
                  <a:moveTo>
                    <a:pt x="107548" y="0"/>
                  </a:moveTo>
                  <a:lnTo>
                    <a:pt x="1306980" y="0"/>
                  </a:lnTo>
                  <a:cubicBezTo>
                    <a:pt x="1366377" y="0"/>
                    <a:pt x="1414528" y="48151"/>
                    <a:pt x="1414528" y="107548"/>
                  </a:cubicBezTo>
                  <a:lnTo>
                    <a:pt x="1414528" y="390634"/>
                  </a:lnTo>
                  <a:cubicBezTo>
                    <a:pt x="1414528" y="450031"/>
                    <a:pt x="1366377" y="498182"/>
                    <a:pt x="1306980" y="498182"/>
                  </a:cubicBezTo>
                  <a:lnTo>
                    <a:pt x="107548" y="498182"/>
                  </a:lnTo>
                  <a:cubicBezTo>
                    <a:pt x="48151" y="498182"/>
                    <a:pt x="0" y="450031"/>
                    <a:pt x="0" y="390634"/>
                  </a:cubicBezTo>
                  <a:lnTo>
                    <a:pt x="0" y="107548"/>
                  </a:lnTo>
                  <a:cubicBezTo>
                    <a:pt x="0" y="48151"/>
                    <a:pt x="48151" y="0"/>
                    <a:pt x="107548" y="0"/>
                  </a:cubicBezTo>
                  <a:close/>
                </a:path>
              </a:pathLst>
            </a:custGeom>
            <a:solidFill>
              <a:srgbClr val="366994"/>
            </a:solidFill>
          </p:spPr>
        </p:sp>
        <p:sp>
          <p:nvSpPr>
            <p:cNvPr name="TextBox 7" id="7"/>
            <p:cNvSpPr txBox="true"/>
            <p:nvPr/>
          </p:nvSpPr>
          <p:spPr>
            <a:xfrm>
              <a:off x="0" y="-38100"/>
              <a:ext cx="1414528" cy="536282"/>
            </a:xfrm>
            <a:prstGeom prst="rect">
              <a:avLst/>
            </a:prstGeom>
          </p:spPr>
          <p:txBody>
            <a:bodyPr anchor="ctr" rtlCol="false" tIns="50800" lIns="50800" bIns="50800" rIns="50800"/>
            <a:lstStyle/>
            <a:p>
              <a:pPr algn="ctr">
                <a:lnSpc>
                  <a:spcPts val="2660"/>
                </a:lnSpc>
              </a:pPr>
            </a:p>
            <a:p>
              <a:pPr algn="ctr">
                <a:lnSpc>
                  <a:spcPts val="2660"/>
                </a:lnSpc>
              </a:pPr>
              <a:r>
                <a:rPr lang="en-US" sz="1900">
                  <a:solidFill>
                    <a:srgbClr val="FFFFFF"/>
                  </a:solidFill>
                  <a:latin typeface="DM Sans Bold"/>
                </a:rPr>
                <a:t>Fungsi “masukan_pasien_dan_penyakit” digunakan untuk memasukkan data seorang pasien beserta informasi penyakit yang dideritanya ke dalam database.</a:t>
              </a:r>
            </a:p>
            <a:p>
              <a:pPr algn="ctr">
                <a:lnSpc>
                  <a:spcPts val="2660"/>
                </a:lnSpc>
              </a:pPr>
            </a:p>
          </p:txBody>
        </p:sp>
      </p:grpSp>
      <p:sp>
        <p:nvSpPr>
          <p:cNvPr name="Freeform 8" id="8"/>
          <p:cNvSpPr/>
          <p:nvPr/>
        </p:nvSpPr>
        <p:spPr>
          <a:xfrm flipH="false" flipV="false" rot="0">
            <a:off x="1028700" y="5396085"/>
            <a:ext cx="9453314" cy="2296367"/>
          </a:xfrm>
          <a:custGeom>
            <a:avLst/>
            <a:gdLst/>
            <a:ahLst/>
            <a:cxnLst/>
            <a:rect r="r" b="b" t="t" l="l"/>
            <a:pathLst>
              <a:path h="2296367" w="9453314">
                <a:moveTo>
                  <a:pt x="0" y="0"/>
                </a:moveTo>
                <a:lnTo>
                  <a:pt x="9453314" y="0"/>
                </a:lnTo>
                <a:lnTo>
                  <a:pt x="9453314" y="2296367"/>
                </a:lnTo>
                <a:lnTo>
                  <a:pt x="0" y="2296367"/>
                </a:lnTo>
                <a:lnTo>
                  <a:pt x="0" y="0"/>
                </a:lnTo>
                <a:close/>
              </a:path>
            </a:pathLst>
          </a:custGeom>
          <a:blipFill>
            <a:blip r:embed="rId2"/>
            <a:stretch>
              <a:fillRect l="0" t="0" r="0" b="0"/>
            </a:stretch>
          </a:blipFill>
        </p:spPr>
      </p:sp>
      <p:sp>
        <p:nvSpPr>
          <p:cNvPr name="Freeform 9" id="9"/>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0" y="9086118"/>
            <a:ext cx="18288000" cy="188370"/>
            <a:chOff x="0" y="0"/>
            <a:chExt cx="4816593" cy="49612"/>
          </a:xfrm>
        </p:grpSpPr>
        <p:sp>
          <p:nvSpPr>
            <p:cNvPr name="Freeform 11" id="11"/>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2" id="12"/>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28700" y="1557965"/>
            <a:ext cx="8880650" cy="2722841"/>
          </a:xfrm>
          <a:custGeom>
            <a:avLst/>
            <a:gdLst/>
            <a:ahLst/>
            <a:cxnLst/>
            <a:rect r="r" b="b" t="t" l="l"/>
            <a:pathLst>
              <a:path h="2722841" w="8880650">
                <a:moveTo>
                  <a:pt x="0" y="0"/>
                </a:moveTo>
                <a:lnTo>
                  <a:pt x="8880650" y="0"/>
                </a:lnTo>
                <a:lnTo>
                  <a:pt x="8880650" y="2722841"/>
                </a:lnTo>
                <a:lnTo>
                  <a:pt x="0" y="2722841"/>
                </a:lnTo>
                <a:lnTo>
                  <a:pt x="0" y="0"/>
                </a:lnTo>
                <a:close/>
              </a:path>
            </a:pathLst>
          </a:custGeom>
          <a:blipFill>
            <a:blip r:embed="rId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00" y="1120308"/>
            <a:ext cx="8115300" cy="4000376"/>
          </a:xfrm>
          <a:custGeom>
            <a:avLst/>
            <a:gdLst/>
            <a:ahLst/>
            <a:cxnLst/>
            <a:rect r="r" b="b" t="t" l="l"/>
            <a:pathLst>
              <a:path h="4000376" w="8115300">
                <a:moveTo>
                  <a:pt x="0" y="0"/>
                </a:moveTo>
                <a:lnTo>
                  <a:pt x="8115300" y="0"/>
                </a:lnTo>
                <a:lnTo>
                  <a:pt x="8115300" y="4000376"/>
                </a:lnTo>
                <a:lnTo>
                  <a:pt x="0" y="4000376"/>
                </a:lnTo>
                <a:lnTo>
                  <a:pt x="0" y="0"/>
                </a:lnTo>
                <a:close/>
              </a:path>
            </a:pathLst>
          </a:custGeom>
          <a:blipFill>
            <a:blip r:embed="rId2"/>
            <a:stretch>
              <a:fillRect l="0" t="0" r="0" b="0"/>
            </a:stretch>
          </a:blipFill>
        </p:spPr>
      </p:sp>
      <p:sp>
        <p:nvSpPr>
          <p:cNvPr name="Freeform 3" id="3"/>
          <p:cNvSpPr/>
          <p:nvPr/>
        </p:nvSpPr>
        <p:spPr>
          <a:xfrm flipH="false" flipV="false" rot="0">
            <a:off x="1315600" y="5355003"/>
            <a:ext cx="8452008" cy="3496794"/>
          </a:xfrm>
          <a:custGeom>
            <a:avLst/>
            <a:gdLst/>
            <a:ahLst/>
            <a:cxnLst/>
            <a:rect r="r" b="b" t="t" l="l"/>
            <a:pathLst>
              <a:path h="3496794" w="8452008">
                <a:moveTo>
                  <a:pt x="0" y="0"/>
                </a:moveTo>
                <a:lnTo>
                  <a:pt x="8452008" y="0"/>
                </a:lnTo>
                <a:lnTo>
                  <a:pt x="8452008" y="3496795"/>
                </a:lnTo>
                <a:lnTo>
                  <a:pt x="0" y="3496795"/>
                </a:lnTo>
                <a:lnTo>
                  <a:pt x="0" y="0"/>
                </a:lnTo>
                <a:close/>
              </a:path>
            </a:pathLst>
          </a:custGeom>
          <a:blipFill>
            <a:blip r:embed="rId3"/>
            <a:stretch>
              <a:fillRect l="0" t="0" r="0" b="0"/>
            </a:stretch>
          </a:blipFill>
        </p:spPr>
      </p:sp>
      <p:grpSp>
        <p:nvGrpSpPr>
          <p:cNvPr name="Group 4" id="4"/>
          <p:cNvGrpSpPr/>
          <p:nvPr/>
        </p:nvGrpSpPr>
        <p:grpSpPr>
          <a:xfrm rot="0">
            <a:off x="10340617" y="1403214"/>
            <a:ext cx="7238331" cy="2826423"/>
            <a:chOff x="0" y="0"/>
            <a:chExt cx="1513131" cy="590847"/>
          </a:xfrm>
        </p:grpSpPr>
        <p:sp>
          <p:nvSpPr>
            <p:cNvPr name="Freeform 5" id="5"/>
            <p:cNvSpPr/>
            <p:nvPr/>
          </p:nvSpPr>
          <p:spPr>
            <a:xfrm flipH="false" flipV="false" rot="0">
              <a:off x="0" y="0"/>
              <a:ext cx="1513131" cy="590847"/>
            </a:xfrm>
            <a:custGeom>
              <a:avLst/>
              <a:gdLst/>
              <a:ahLst/>
              <a:cxnLst/>
              <a:rect r="r" b="b" t="t" l="l"/>
              <a:pathLst>
                <a:path h="590847" w="1513131">
                  <a:moveTo>
                    <a:pt x="100540" y="0"/>
                  </a:moveTo>
                  <a:lnTo>
                    <a:pt x="1412591" y="0"/>
                  </a:lnTo>
                  <a:cubicBezTo>
                    <a:pt x="1439256" y="0"/>
                    <a:pt x="1464828" y="10593"/>
                    <a:pt x="1483683" y="29447"/>
                  </a:cubicBezTo>
                  <a:cubicBezTo>
                    <a:pt x="1502538" y="48302"/>
                    <a:pt x="1513131" y="73875"/>
                    <a:pt x="1513131" y="100540"/>
                  </a:cubicBezTo>
                  <a:lnTo>
                    <a:pt x="1513131" y="490307"/>
                  </a:lnTo>
                  <a:cubicBezTo>
                    <a:pt x="1513131" y="516972"/>
                    <a:pt x="1502538" y="542545"/>
                    <a:pt x="1483683" y="561400"/>
                  </a:cubicBezTo>
                  <a:cubicBezTo>
                    <a:pt x="1464828" y="580255"/>
                    <a:pt x="1439256" y="590847"/>
                    <a:pt x="1412591" y="590847"/>
                  </a:cubicBezTo>
                  <a:lnTo>
                    <a:pt x="100540" y="590847"/>
                  </a:lnTo>
                  <a:cubicBezTo>
                    <a:pt x="73875" y="590847"/>
                    <a:pt x="48302" y="580255"/>
                    <a:pt x="29447" y="561400"/>
                  </a:cubicBezTo>
                  <a:cubicBezTo>
                    <a:pt x="10593" y="542545"/>
                    <a:pt x="0" y="516972"/>
                    <a:pt x="0" y="490307"/>
                  </a:cubicBezTo>
                  <a:lnTo>
                    <a:pt x="0" y="100540"/>
                  </a:lnTo>
                  <a:cubicBezTo>
                    <a:pt x="0" y="73875"/>
                    <a:pt x="10593" y="48302"/>
                    <a:pt x="29447" y="29447"/>
                  </a:cubicBezTo>
                  <a:cubicBezTo>
                    <a:pt x="48302" y="10593"/>
                    <a:pt x="73875" y="0"/>
                    <a:pt x="100540" y="0"/>
                  </a:cubicBezTo>
                  <a:close/>
                </a:path>
              </a:pathLst>
            </a:custGeom>
            <a:solidFill>
              <a:srgbClr val="FFB001"/>
            </a:solidFill>
          </p:spPr>
        </p:sp>
        <p:sp>
          <p:nvSpPr>
            <p:cNvPr name="TextBox 6" id="6"/>
            <p:cNvSpPr txBox="true"/>
            <p:nvPr/>
          </p:nvSpPr>
          <p:spPr>
            <a:xfrm>
              <a:off x="0" y="-38100"/>
              <a:ext cx="1513131" cy="628947"/>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Fungsi “visualisasi_jumlah_penyakit” bertujuan untuk menyusun query SQL untuk mengambil data jumlah kasus penyakit berdasarkan tanggal masuk.</a:t>
              </a:r>
            </a:p>
          </p:txBody>
        </p:sp>
      </p:grpSp>
      <p:grpSp>
        <p:nvGrpSpPr>
          <p:cNvPr name="Group 7" id="7"/>
          <p:cNvGrpSpPr/>
          <p:nvPr/>
        </p:nvGrpSpPr>
        <p:grpSpPr>
          <a:xfrm rot="0">
            <a:off x="10340617" y="5758669"/>
            <a:ext cx="7238331" cy="2689464"/>
            <a:chOff x="0" y="0"/>
            <a:chExt cx="1513131" cy="562217"/>
          </a:xfrm>
        </p:grpSpPr>
        <p:sp>
          <p:nvSpPr>
            <p:cNvPr name="Freeform 8" id="8"/>
            <p:cNvSpPr/>
            <p:nvPr/>
          </p:nvSpPr>
          <p:spPr>
            <a:xfrm flipH="false" flipV="false" rot="0">
              <a:off x="0" y="0"/>
              <a:ext cx="1513131" cy="562217"/>
            </a:xfrm>
            <a:custGeom>
              <a:avLst/>
              <a:gdLst/>
              <a:ahLst/>
              <a:cxnLst/>
              <a:rect r="r" b="b" t="t" l="l"/>
              <a:pathLst>
                <a:path h="562217" w="1513131">
                  <a:moveTo>
                    <a:pt x="100540" y="0"/>
                  </a:moveTo>
                  <a:lnTo>
                    <a:pt x="1412591" y="0"/>
                  </a:lnTo>
                  <a:cubicBezTo>
                    <a:pt x="1439256" y="0"/>
                    <a:pt x="1464828" y="10593"/>
                    <a:pt x="1483683" y="29447"/>
                  </a:cubicBezTo>
                  <a:cubicBezTo>
                    <a:pt x="1502538" y="48302"/>
                    <a:pt x="1513131" y="73875"/>
                    <a:pt x="1513131" y="100540"/>
                  </a:cubicBezTo>
                  <a:lnTo>
                    <a:pt x="1513131" y="461677"/>
                  </a:lnTo>
                  <a:cubicBezTo>
                    <a:pt x="1513131" y="488342"/>
                    <a:pt x="1502538" y="513914"/>
                    <a:pt x="1483683" y="532769"/>
                  </a:cubicBezTo>
                  <a:cubicBezTo>
                    <a:pt x="1464828" y="551624"/>
                    <a:pt x="1439256" y="562217"/>
                    <a:pt x="1412591" y="562217"/>
                  </a:cubicBezTo>
                  <a:lnTo>
                    <a:pt x="100540" y="562217"/>
                  </a:lnTo>
                  <a:cubicBezTo>
                    <a:pt x="73875" y="562217"/>
                    <a:pt x="48302" y="551624"/>
                    <a:pt x="29447" y="532769"/>
                  </a:cubicBezTo>
                  <a:cubicBezTo>
                    <a:pt x="10593" y="513914"/>
                    <a:pt x="0" y="488342"/>
                    <a:pt x="0" y="461677"/>
                  </a:cubicBezTo>
                  <a:lnTo>
                    <a:pt x="0" y="100540"/>
                  </a:lnTo>
                  <a:cubicBezTo>
                    <a:pt x="0" y="73875"/>
                    <a:pt x="10593" y="48302"/>
                    <a:pt x="29447" y="29447"/>
                  </a:cubicBezTo>
                  <a:cubicBezTo>
                    <a:pt x="48302" y="10593"/>
                    <a:pt x="73875" y="0"/>
                    <a:pt x="100540" y="0"/>
                  </a:cubicBezTo>
                  <a:close/>
                </a:path>
              </a:pathLst>
            </a:custGeom>
            <a:solidFill>
              <a:srgbClr val="366994"/>
            </a:solidFill>
          </p:spPr>
        </p:sp>
        <p:sp>
          <p:nvSpPr>
            <p:cNvPr name="TextBox 9" id="9"/>
            <p:cNvSpPr txBox="true"/>
            <p:nvPr/>
          </p:nvSpPr>
          <p:spPr>
            <a:xfrm>
              <a:off x="0" y="-38100"/>
              <a:ext cx="1513131" cy="600317"/>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Fungsi “membandingkan_data_penyakit” bertujuan untuk menyusun query SQL untuk mengambil data jumlah kasus untuk setiap jenis penyakit. </a:t>
              </a:r>
            </a:p>
          </p:txBody>
        </p:sp>
      </p:grpSp>
      <p:sp>
        <p:nvSpPr>
          <p:cNvPr name="Freeform 10" id="10"/>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0" y="9086118"/>
            <a:ext cx="18288000" cy="188370"/>
            <a:chOff x="0" y="0"/>
            <a:chExt cx="4816593" cy="49612"/>
          </a:xfrm>
        </p:grpSpPr>
        <p:sp>
          <p:nvSpPr>
            <p:cNvPr name="Freeform 12" id="12"/>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3" id="13"/>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4" id="14"/>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65055" y="1028700"/>
            <a:ext cx="8894245" cy="3877209"/>
          </a:xfrm>
          <a:custGeom>
            <a:avLst/>
            <a:gdLst/>
            <a:ahLst/>
            <a:cxnLst/>
            <a:rect r="r" b="b" t="t" l="l"/>
            <a:pathLst>
              <a:path h="3877209" w="8894245">
                <a:moveTo>
                  <a:pt x="0" y="0"/>
                </a:moveTo>
                <a:lnTo>
                  <a:pt x="8894245" y="0"/>
                </a:lnTo>
                <a:lnTo>
                  <a:pt x="8894245" y="3877209"/>
                </a:lnTo>
                <a:lnTo>
                  <a:pt x="0" y="3877209"/>
                </a:lnTo>
                <a:lnTo>
                  <a:pt x="0" y="0"/>
                </a:lnTo>
                <a:close/>
              </a:path>
            </a:pathLst>
          </a:custGeom>
          <a:blipFill>
            <a:blip r:embed="rId2"/>
            <a:stretch>
              <a:fillRect l="0" t="0" r="0" b="0"/>
            </a:stretch>
          </a:blipFill>
        </p:spPr>
      </p:sp>
      <p:sp>
        <p:nvSpPr>
          <p:cNvPr name="Freeform 3" id="3"/>
          <p:cNvSpPr/>
          <p:nvPr/>
        </p:nvSpPr>
        <p:spPr>
          <a:xfrm flipH="false" flipV="false" rot="0">
            <a:off x="1028700" y="5463447"/>
            <a:ext cx="9183971" cy="3191430"/>
          </a:xfrm>
          <a:custGeom>
            <a:avLst/>
            <a:gdLst/>
            <a:ahLst/>
            <a:cxnLst/>
            <a:rect r="r" b="b" t="t" l="l"/>
            <a:pathLst>
              <a:path h="3191430" w="9183971">
                <a:moveTo>
                  <a:pt x="0" y="0"/>
                </a:moveTo>
                <a:lnTo>
                  <a:pt x="9183971" y="0"/>
                </a:lnTo>
                <a:lnTo>
                  <a:pt x="9183971" y="3191430"/>
                </a:lnTo>
                <a:lnTo>
                  <a:pt x="0" y="3191430"/>
                </a:lnTo>
                <a:lnTo>
                  <a:pt x="0" y="0"/>
                </a:lnTo>
                <a:close/>
              </a:path>
            </a:pathLst>
          </a:custGeom>
          <a:blipFill>
            <a:blip r:embed="rId3"/>
            <a:stretch>
              <a:fillRect l="0" t="0" r="0" b="0"/>
            </a:stretch>
          </a:blipFill>
        </p:spPr>
      </p:sp>
      <p:grpSp>
        <p:nvGrpSpPr>
          <p:cNvPr name="Group 4" id="4"/>
          <p:cNvGrpSpPr/>
          <p:nvPr/>
        </p:nvGrpSpPr>
        <p:grpSpPr>
          <a:xfrm rot="0">
            <a:off x="1028700" y="1615440"/>
            <a:ext cx="6908452" cy="2676905"/>
            <a:chOff x="0" y="0"/>
            <a:chExt cx="1444171" cy="559591"/>
          </a:xfrm>
        </p:grpSpPr>
        <p:sp>
          <p:nvSpPr>
            <p:cNvPr name="Freeform 5" id="5"/>
            <p:cNvSpPr/>
            <p:nvPr/>
          </p:nvSpPr>
          <p:spPr>
            <a:xfrm flipH="false" flipV="false" rot="0">
              <a:off x="0" y="0"/>
              <a:ext cx="1444171" cy="559591"/>
            </a:xfrm>
            <a:custGeom>
              <a:avLst/>
              <a:gdLst/>
              <a:ahLst/>
              <a:cxnLst/>
              <a:rect r="r" b="b" t="t" l="l"/>
              <a:pathLst>
                <a:path h="559591" w="1444171">
                  <a:moveTo>
                    <a:pt x="105341" y="0"/>
                  </a:moveTo>
                  <a:lnTo>
                    <a:pt x="1338831" y="0"/>
                  </a:lnTo>
                  <a:cubicBezTo>
                    <a:pt x="1397009" y="0"/>
                    <a:pt x="1444171" y="47163"/>
                    <a:pt x="1444171" y="105341"/>
                  </a:cubicBezTo>
                  <a:lnTo>
                    <a:pt x="1444171" y="454251"/>
                  </a:lnTo>
                  <a:cubicBezTo>
                    <a:pt x="1444171" y="512429"/>
                    <a:pt x="1397009" y="559591"/>
                    <a:pt x="1338831" y="559591"/>
                  </a:cubicBezTo>
                  <a:lnTo>
                    <a:pt x="105341" y="559591"/>
                  </a:lnTo>
                  <a:cubicBezTo>
                    <a:pt x="47163" y="559591"/>
                    <a:pt x="0" y="512429"/>
                    <a:pt x="0" y="454251"/>
                  </a:cubicBezTo>
                  <a:lnTo>
                    <a:pt x="0" y="105341"/>
                  </a:lnTo>
                  <a:cubicBezTo>
                    <a:pt x="0" y="47163"/>
                    <a:pt x="47163" y="0"/>
                    <a:pt x="105341" y="0"/>
                  </a:cubicBezTo>
                  <a:close/>
                </a:path>
              </a:pathLst>
            </a:custGeom>
            <a:solidFill>
              <a:srgbClr val="366994"/>
            </a:solidFill>
          </p:spPr>
        </p:sp>
        <p:sp>
          <p:nvSpPr>
            <p:cNvPr name="TextBox 6" id="6"/>
            <p:cNvSpPr txBox="true"/>
            <p:nvPr/>
          </p:nvSpPr>
          <p:spPr>
            <a:xfrm>
              <a:off x="0" y="-47625"/>
              <a:ext cx="1444171" cy="607216"/>
            </a:xfrm>
            <a:prstGeom prst="rect">
              <a:avLst/>
            </a:prstGeom>
          </p:spPr>
          <p:txBody>
            <a:bodyPr anchor="ctr" rtlCol="false" tIns="50800" lIns="50800" bIns="50800" rIns="50800"/>
            <a:lstStyle/>
            <a:p>
              <a:pPr algn="ctr">
                <a:lnSpc>
                  <a:spcPts val="2940"/>
                </a:lnSpc>
              </a:pPr>
              <a:r>
                <a:rPr lang="en-US" sz="2100">
                  <a:solidFill>
                    <a:srgbClr val="FFFFFF"/>
                  </a:solidFill>
                  <a:latin typeface="DM Sans Bold"/>
                </a:rPr>
                <a:t> </a:t>
              </a:r>
            </a:p>
            <a:p>
              <a:pPr algn="ctr">
                <a:lnSpc>
                  <a:spcPts val="2940"/>
                </a:lnSpc>
              </a:pPr>
              <a:r>
                <a:rPr lang="en-US" sz="2100">
                  <a:solidFill>
                    <a:srgbClr val="FFFFFF"/>
                  </a:solidFill>
                  <a:latin typeface="DM Sans Bold"/>
                </a:rPr>
                <a:t>Fungsi “memfilter_jenis_penyakit” digunakan untuk memfilter data penyakit berdasarkan jenis penyakit yang dipilih.</a:t>
              </a:r>
            </a:p>
            <a:p>
              <a:pPr algn="ctr">
                <a:lnSpc>
                  <a:spcPts val="2940"/>
                </a:lnSpc>
              </a:pPr>
            </a:p>
          </p:txBody>
        </p:sp>
      </p:grpSp>
      <p:grpSp>
        <p:nvGrpSpPr>
          <p:cNvPr name="Group 7" id="7"/>
          <p:cNvGrpSpPr/>
          <p:nvPr/>
        </p:nvGrpSpPr>
        <p:grpSpPr>
          <a:xfrm rot="0">
            <a:off x="10720662" y="6119008"/>
            <a:ext cx="6538638" cy="2043670"/>
            <a:chOff x="0" y="0"/>
            <a:chExt cx="1366864" cy="427217"/>
          </a:xfrm>
        </p:grpSpPr>
        <p:sp>
          <p:nvSpPr>
            <p:cNvPr name="Freeform 8" id="8"/>
            <p:cNvSpPr/>
            <p:nvPr/>
          </p:nvSpPr>
          <p:spPr>
            <a:xfrm flipH="false" flipV="false" rot="0">
              <a:off x="0" y="0"/>
              <a:ext cx="1366864" cy="427217"/>
            </a:xfrm>
            <a:custGeom>
              <a:avLst/>
              <a:gdLst/>
              <a:ahLst/>
              <a:cxnLst/>
              <a:rect r="r" b="b" t="t" l="l"/>
              <a:pathLst>
                <a:path h="427217" w="1366864">
                  <a:moveTo>
                    <a:pt x="111298" y="0"/>
                  </a:moveTo>
                  <a:lnTo>
                    <a:pt x="1255565" y="0"/>
                  </a:lnTo>
                  <a:cubicBezTo>
                    <a:pt x="1317034" y="0"/>
                    <a:pt x="1366864" y="49830"/>
                    <a:pt x="1366864" y="111298"/>
                  </a:cubicBezTo>
                  <a:lnTo>
                    <a:pt x="1366864" y="315919"/>
                  </a:lnTo>
                  <a:cubicBezTo>
                    <a:pt x="1366864" y="377387"/>
                    <a:pt x="1317034" y="427217"/>
                    <a:pt x="1255565" y="427217"/>
                  </a:cubicBezTo>
                  <a:lnTo>
                    <a:pt x="111298" y="427217"/>
                  </a:lnTo>
                  <a:cubicBezTo>
                    <a:pt x="49830" y="427217"/>
                    <a:pt x="0" y="377387"/>
                    <a:pt x="0" y="315919"/>
                  </a:cubicBezTo>
                  <a:lnTo>
                    <a:pt x="0" y="111298"/>
                  </a:lnTo>
                  <a:cubicBezTo>
                    <a:pt x="0" y="49830"/>
                    <a:pt x="49830" y="0"/>
                    <a:pt x="111298" y="0"/>
                  </a:cubicBezTo>
                  <a:close/>
                </a:path>
              </a:pathLst>
            </a:custGeom>
            <a:solidFill>
              <a:srgbClr val="FFB001"/>
            </a:solidFill>
          </p:spPr>
        </p:sp>
        <p:sp>
          <p:nvSpPr>
            <p:cNvPr name="TextBox 9" id="9"/>
            <p:cNvSpPr txBox="true"/>
            <p:nvPr/>
          </p:nvSpPr>
          <p:spPr>
            <a:xfrm>
              <a:off x="0" y="-47625"/>
              <a:ext cx="1366864" cy="474842"/>
            </a:xfrm>
            <a:prstGeom prst="rect">
              <a:avLst/>
            </a:prstGeom>
          </p:spPr>
          <p:txBody>
            <a:bodyPr anchor="ctr" rtlCol="false" tIns="50800" lIns="50800" bIns="50800" rIns="50800"/>
            <a:lstStyle/>
            <a:p>
              <a:pPr algn="ctr">
                <a:lnSpc>
                  <a:spcPts val="2940"/>
                </a:lnSpc>
              </a:pPr>
              <a:r>
                <a:rPr lang="en-US" sz="2100">
                  <a:solidFill>
                    <a:srgbClr val="FFFFFF"/>
                  </a:solidFill>
                  <a:latin typeface="DM Sans Bold"/>
                </a:rPr>
                <a:t>Fungsi “hapus_dokter” digunakan untuk menghapus data seorang dokter dari tabel dokter berdasarkan ID dokter yang diberikan.</a:t>
              </a:r>
            </a:p>
          </p:txBody>
        </p:sp>
      </p:grpSp>
      <p:sp>
        <p:nvSpPr>
          <p:cNvPr name="Freeform 10" id="10"/>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0" y="9086118"/>
            <a:ext cx="18288000" cy="188370"/>
            <a:chOff x="0" y="0"/>
            <a:chExt cx="4816593" cy="49612"/>
          </a:xfrm>
        </p:grpSpPr>
        <p:sp>
          <p:nvSpPr>
            <p:cNvPr name="Freeform 12" id="12"/>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3" id="13"/>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4" id="14"/>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8749" y="1326455"/>
            <a:ext cx="9453943" cy="7579053"/>
            <a:chOff x="0" y="0"/>
            <a:chExt cx="1976291" cy="1584356"/>
          </a:xfrm>
        </p:grpSpPr>
        <p:sp>
          <p:nvSpPr>
            <p:cNvPr name="Freeform 3" id="3"/>
            <p:cNvSpPr/>
            <p:nvPr/>
          </p:nvSpPr>
          <p:spPr>
            <a:xfrm flipH="false" flipV="false" rot="0">
              <a:off x="0" y="0"/>
              <a:ext cx="1976291" cy="1584356"/>
            </a:xfrm>
            <a:custGeom>
              <a:avLst/>
              <a:gdLst/>
              <a:ahLst/>
              <a:cxnLst/>
              <a:rect r="r" b="b" t="t" l="l"/>
              <a:pathLst>
                <a:path h="1584356" w="1976291">
                  <a:moveTo>
                    <a:pt x="76977" y="0"/>
                  </a:moveTo>
                  <a:lnTo>
                    <a:pt x="1899314" y="0"/>
                  </a:lnTo>
                  <a:cubicBezTo>
                    <a:pt x="1941827" y="0"/>
                    <a:pt x="1976291" y="34464"/>
                    <a:pt x="1976291" y="76977"/>
                  </a:cubicBezTo>
                  <a:lnTo>
                    <a:pt x="1976291" y="1507379"/>
                  </a:lnTo>
                  <a:cubicBezTo>
                    <a:pt x="1976291" y="1527795"/>
                    <a:pt x="1968181" y="1547374"/>
                    <a:pt x="1953745" y="1561810"/>
                  </a:cubicBezTo>
                  <a:cubicBezTo>
                    <a:pt x="1939309" y="1576246"/>
                    <a:pt x="1919730" y="1584356"/>
                    <a:pt x="1899314" y="1584356"/>
                  </a:cubicBezTo>
                  <a:lnTo>
                    <a:pt x="76977" y="1584356"/>
                  </a:lnTo>
                  <a:cubicBezTo>
                    <a:pt x="56562" y="1584356"/>
                    <a:pt x="36982" y="1576246"/>
                    <a:pt x="22546" y="1561810"/>
                  </a:cubicBezTo>
                  <a:cubicBezTo>
                    <a:pt x="8110" y="1547374"/>
                    <a:pt x="0" y="1527795"/>
                    <a:pt x="0" y="1507379"/>
                  </a:cubicBezTo>
                  <a:lnTo>
                    <a:pt x="0" y="76977"/>
                  </a:lnTo>
                  <a:cubicBezTo>
                    <a:pt x="0" y="56562"/>
                    <a:pt x="8110" y="36982"/>
                    <a:pt x="22546" y="22546"/>
                  </a:cubicBezTo>
                  <a:cubicBezTo>
                    <a:pt x="36982" y="8110"/>
                    <a:pt x="56562" y="0"/>
                    <a:pt x="76977" y="0"/>
                  </a:cubicBezTo>
                  <a:close/>
                </a:path>
              </a:pathLst>
            </a:custGeom>
            <a:solidFill>
              <a:srgbClr val="366994"/>
            </a:solidFill>
          </p:spPr>
        </p:sp>
        <p:sp>
          <p:nvSpPr>
            <p:cNvPr name="TextBox 4" id="4"/>
            <p:cNvSpPr txBox="true"/>
            <p:nvPr/>
          </p:nvSpPr>
          <p:spPr>
            <a:xfrm>
              <a:off x="0" y="-47625"/>
              <a:ext cx="1976291" cy="1631981"/>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028700" y="1766489"/>
            <a:ext cx="8451734" cy="2936978"/>
          </a:xfrm>
          <a:custGeom>
            <a:avLst/>
            <a:gdLst/>
            <a:ahLst/>
            <a:cxnLst/>
            <a:rect r="r" b="b" t="t" l="l"/>
            <a:pathLst>
              <a:path h="2936978" w="8451734">
                <a:moveTo>
                  <a:pt x="0" y="0"/>
                </a:moveTo>
                <a:lnTo>
                  <a:pt x="8451734" y="0"/>
                </a:lnTo>
                <a:lnTo>
                  <a:pt x="8451734" y="2936977"/>
                </a:lnTo>
                <a:lnTo>
                  <a:pt x="0" y="2936977"/>
                </a:lnTo>
                <a:lnTo>
                  <a:pt x="0" y="0"/>
                </a:lnTo>
                <a:close/>
              </a:path>
            </a:pathLst>
          </a:custGeom>
          <a:blipFill>
            <a:blip r:embed="rId2"/>
            <a:stretch>
              <a:fillRect l="0" t="0" r="0" b="0"/>
            </a:stretch>
          </a:blipFill>
        </p:spPr>
      </p:sp>
      <p:sp>
        <p:nvSpPr>
          <p:cNvPr name="Freeform 6" id="6"/>
          <p:cNvSpPr/>
          <p:nvPr/>
        </p:nvSpPr>
        <p:spPr>
          <a:xfrm flipH="false" flipV="false" rot="0">
            <a:off x="1028700" y="5300693"/>
            <a:ext cx="8451734" cy="3188199"/>
          </a:xfrm>
          <a:custGeom>
            <a:avLst/>
            <a:gdLst/>
            <a:ahLst/>
            <a:cxnLst/>
            <a:rect r="r" b="b" t="t" l="l"/>
            <a:pathLst>
              <a:path h="3188199" w="8451734">
                <a:moveTo>
                  <a:pt x="0" y="0"/>
                </a:moveTo>
                <a:lnTo>
                  <a:pt x="8451734" y="0"/>
                </a:lnTo>
                <a:lnTo>
                  <a:pt x="8451734" y="3188198"/>
                </a:lnTo>
                <a:lnTo>
                  <a:pt x="0" y="3188198"/>
                </a:lnTo>
                <a:lnTo>
                  <a:pt x="0" y="0"/>
                </a:lnTo>
                <a:close/>
              </a:path>
            </a:pathLst>
          </a:custGeom>
          <a:blipFill>
            <a:blip r:embed="rId3"/>
            <a:stretch>
              <a:fillRect l="0" t="0" r="0" b="0"/>
            </a:stretch>
          </a:blipFill>
        </p:spPr>
      </p:sp>
      <p:grpSp>
        <p:nvGrpSpPr>
          <p:cNvPr name="Group 7" id="7"/>
          <p:cNvGrpSpPr/>
          <p:nvPr/>
        </p:nvGrpSpPr>
        <p:grpSpPr>
          <a:xfrm rot="0">
            <a:off x="10350848" y="5143500"/>
            <a:ext cx="6908452" cy="3191430"/>
            <a:chOff x="0" y="0"/>
            <a:chExt cx="1444171" cy="667150"/>
          </a:xfrm>
        </p:grpSpPr>
        <p:sp>
          <p:nvSpPr>
            <p:cNvPr name="Freeform 8" id="8"/>
            <p:cNvSpPr/>
            <p:nvPr/>
          </p:nvSpPr>
          <p:spPr>
            <a:xfrm flipH="false" flipV="false" rot="0">
              <a:off x="0" y="0"/>
              <a:ext cx="1444171" cy="667150"/>
            </a:xfrm>
            <a:custGeom>
              <a:avLst/>
              <a:gdLst/>
              <a:ahLst/>
              <a:cxnLst/>
              <a:rect r="r" b="b" t="t" l="l"/>
              <a:pathLst>
                <a:path h="667150" w="1444171">
                  <a:moveTo>
                    <a:pt x="105341" y="0"/>
                  </a:moveTo>
                  <a:lnTo>
                    <a:pt x="1338831" y="0"/>
                  </a:lnTo>
                  <a:cubicBezTo>
                    <a:pt x="1397009" y="0"/>
                    <a:pt x="1444171" y="47163"/>
                    <a:pt x="1444171" y="105341"/>
                  </a:cubicBezTo>
                  <a:lnTo>
                    <a:pt x="1444171" y="561809"/>
                  </a:lnTo>
                  <a:cubicBezTo>
                    <a:pt x="1444171" y="619987"/>
                    <a:pt x="1397009" y="667150"/>
                    <a:pt x="1338831" y="667150"/>
                  </a:cubicBezTo>
                  <a:lnTo>
                    <a:pt x="105341" y="667150"/>
                  </a:lnTo>
                  <a:cubicBezTo>
                    <a:pt x="47163" y="667150"/>
                    <a:pt x="0" y="619987"/>
                    <a:pt x="0" y="561809"/>
                  </a:cubicBezTo>
                  <a:lnTo>
                    <a:pt x="0" y="105341"/>
                  </a:lnTo>
                  <a:cubicBezTo>
                    <a:pt x="0" y="47163"/>
                    <a:pt x="47163" y="0"/>
                    <a:pt x="105341" y="0"/>
                  </a:cubicBezTo>
                  <a:close/>
                </a:path>
              </a:pathLst>
            </a:custGeom>
            <a:solidFill>
              <a:srgbClr val="FFB001"/>
            </a:solidFill>
          </p:spPr>
        </p:sp>
        <p:sp>
          <p:nvSpPr>
            <p:cNvPr name="TextBox 9" id="9"/>
            <p:cNvSpPr txBox="true"/>
            <p:nvPr/>
          </p:nvSpPr>
          <p:spPr>
            <a:xfrm>
              <a:off x="0" y="-47625"/>
              <a:ext cx="1444171" cy="714775"/>
            </a:xfrm>
            <a:prstGeom prst="rect">
              <a:avLst/>
            </a:prstGeom>
          </p:spPr>
          <p:txBody>
            <a:bodyPr anchor="ctr" rtlCol="false" tIns="50800" lIns="50800" bIns="50800" rIns="50800"/>
            <a:lstStyle/>
            <a:p>
              <a:pPr algn="ctr">
                <a:lnSpc>
                  <a:spcPts val="2940"/>
                </a:lnSpc>
              </a:pPr>
              <a:r>
                <a:rPr lang="en-US" sz="2100">
                  <a:solidFill>
                    <a:srgbClr val="FFFFFF"/>
                  </a:solidFill>
                  <a:latin typeface="DM Sans Bold"/>
                </a:rPr>
                <a:t>Fungsi berikut memiliki tujuan untuk memanipulasi jalur file dan direktori.</a:t>
              </a:r>
            </a:p>
          </p:txBody>
        </p:sp>
      </p:grpSp>
      <p:sp>
        <p:nvSpPr>
          <p:cNvPr name="Freeform 10" id="10"/>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0350848" y="1639262"/>
            <a:ext cx="6908452" cy="3191430"/>
            <a:chOff x="0" y="0"/>
            <a:chExt cx="1444171" cy="667150"/>
          </a:xfrm>
        </p:grpSpPr>
        <p:sp>
          <p:nvSpPr>
            <p:cNvPr name="Freeform 12" id="12"/>
            <p:cNvSpPr/>
            <p:nvPr/>
          </p:nvSpPr>
          <p:spPr>
            <a:xfrm flipH="false" flipV="false" rot="0">
              <a:off x="0" y="0"/>
              <a:ext cx="1444171" cy="667150"/>
            </a:xfrm>
            <a:custGeom>
              <a:avLst/>
              <a:gdLst/>
              <a:ahLst/>
              <a:cxnLst/>
              <a:rect r="r" b="b" t="t" l="l"/>
              <a:pathLst>
                <a:path h="667150" w="1444171">
                  <a:moveTo>
                    <a:pt x="105341" y="0"/>
                  </a:moveTo>
                  <a:lnTo>
                    <a:pt x="1338831" y="0"/>
                  </a:lnTo>
                  <a:cubicBezTo>
                    <a:pt x="1397009" y="0"/>
                    <a:pt x="1444171" y="47163"/>
                    <a:pt x="1444171" y="105341"/>
                  </a:cubicBezTo>
                  <a:lnTo>
                    <a:pt x="1444171" y="561809"/>
                  </a:lnTo>
                  <a:cubicBezTo>
                    <a:pt x="1444171" y="619987"/>
                    <a:pt x="1397009" y="667150"/>
                    <a:pt x="1338831" y="667150"/>
                  </a:cubicBezTo>
                  <a:lnTo>
                    <a:pt x="105341" y="667150"/>
                  </a:lnTo>
                  <a:cubicBezTo>
                    <a:pt x="47163" y="667150"/>
                    <a:pt x="0" y="619987"/>
                    <a:pt x="0" y="561809"/>
                  </a:cubicBezTo>
                  <a:lnTo>
                    <a:pt x="0" y="105341"/>
                  </a:lnTo>
                  <a:cubicBezTo>
                    <a:pt x="0" y="47163"/>
                    <a:pt x="47163" y="0"/>
                    <a:pt x="105341" y="0"/>
                  </a:cubicBezTo>
                  <a:close/>
                </a:path>
              </a:pathLst>
            </a:custGeom>
            <a:solidFill>
              <a:srgbClr val="366994"/>
            </a:solidFill>
          </p:spPr>
        </p:sp>
        <p:sp>
          <p:nvSpPr>
            <p:cNvPr name="TextBox 13" id="13"/>
            <p:cNvSpPr txBox="true"/>
            <p:nvPr/>
          </p:nvSpPr>
          <p:spPr>
            <a:xfrm>
              <a:off x="0" y="-47625"/>
              <a:ext cx="1444171" cy="714775"/>
            </a:xfrm>
            <a:prstGeom prst="rect">
              <a:avLst/>
            </a:prstGeom>
          </p:spPr>
          <p:txBody>
            <a:bodyPr anchor="ctr" rtlCol="false" tIns="50800" lIns="50800" bIns="50800" rIns="50800"/>
            <a:lstStyle/>
            <a:p>
              <a:pPr algn="ctr">
                <a:lnSpc>
                  <a:spcPts val="2940"/>
                </a:lnSpc>
              </a:pPr>
              <a:r>
                <a:rPr lang="en-US" sz="2100">
                  <a:solidFill>
                    <a:srgbClr val="FFFFFF"/>
                  </a:solidFill>
                  <a:latin typeface="DM Sans Bold"/>
                </a:rPr>
                <a:t>Fungsi hapus_pasien untuk menghapus database (pasien_id_0920)</a:t>
              </a:r>
            </a:p>
          </p:txBody>
        </p:sp>
      </p:grpSp>
      <p:grpSp>
        <p:nvGrpSpPr>
          <p:cNvPr name="Group 14" id="14"/>
          <p:cNvGrpSpPr/>
          <p:nvPr/>
        </p:nvGrpSpPr>
        <p:grpSpPr>
          <a:xfrm rot="0">
            <a:off x="0" y="9086118"/>
            <a:ext cx="18288000" cy="188370"/>
            <a:chOff x="0" y="0"/>
            <a:chExt cx="4816593" cy="49612"/>
          </a:xfrm>
        </p:grpSpPr>
        <p:sp>
          <p:nvSpPr>
            <p:cNvPr name="Freeform 15" id="15"/>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6" id="16"/>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4194" y="1490372"/>
            <a:ext cx="11033930" cy="8377508"/>
            <a:chOff x="0" y="0"/>
            <a:chExt cx="2906056" cy="2206422"/>
          </a:xfrm>
        </p:grpSpPr>
        <p:sp>
          <p:nvSpPr>
            <p:cNvPr name="Freeform 3" id="3"/>
            <p:cNvSpPr/>
            <p:nvPr/>
          </p:nvSpPr>
          <p:spPr>
            <a:xfrm flipH="false" flipV="false" rot="0">
              <a:off x="0" y="0"/>
              <a:ext cx="2906056" cy="2206422"/>
            </a:xfrm>
            <a:custGeom>
              <a:avLst/>
              <a:gdLst/>
              <a:ahLst/>
              <a:cxnLst/>
              <a:rect r="r" b="b" t="t" l="l"/>
              <a:pathLst>
                <a:path h="2206422" w="2906056">
                  <a:moveTo>
                    <a:pt x="0" y="0"/>
                  </a:moveTo>
                  <a:lnTo>
                    <a:pt x="2906056" y="0"/>
                  </a:lnTo>
                  <a:lnTo>
                    <a:pt x="2906056" y="2206422"/>
                  </a:lnTo>
                  <a:lnTo>
                    <a:pt x="0" y="2206422"/>
                  </a:lnTo>
                  <a:close/>
                </a:path>
              </a:pathLst>
            </a:custGeom>
            <a:solidFill>
              <a:srgbClr val="366994"/>
            </a:solidFill>
          </p:spPr>
        </p:sp>
        <p:sp>
          <p:nvSpPr>
            <p:cNvPr name="TextBox 4" id="4"/>
            <p:cNvSpPr txBox="true"/>
            <p:nvPr/>
          </p:nvSpPr>
          <p:spPr>
            <a:xfrm>
              <a:off x="0" y="-38100"/>
              <a:ext cx="2906056" cy="2244522"/>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500514" y="1995038"/>
            <a:ext cx="6088343" cy="7368175"/>
          </a:xfrm>
          <a:custGeom>
            <a:avLst/>
            <a:gdLst/>
            <a:ahLst/>
            <a:cxnLst/>
            <a:rect r="r" b="b" t="t" l="l"/>
            <a:pathLst>
              <a:path h="7368175" w="6088343">
                <a:moveTo>
                  <a:pt x="0" y="0"/>
                </a:moveTo>
                <a:lnTo>
                  <a:pt x="6088343" y="0"/>
                </a:lnTo>
                <a:lnTo>
                  <a:pt x="6088343" y="7368175"/>
                </a:lnTo>
                <a:lnTo>
                  <a:pt x="0" y="7368175"/>
                </a:lnTo>
                <a:lnTo>
                  <a:pt x="0" y="0"/>
                </a:lnTo>
                <a:close/>
              </a:path>
            </a:pathLst>
          </a:custGeom>
          <a:blipFill>
            <a:blip r:embed="rId2"/>
            <a:stretch>
              <a:fillRect l="0" t="0" r="0" b="0"/>
            </a:stretch>
          </a:blipFill>
        </p:spPr>
      </p:sp>
      <p:sp>
        <p:nvSpPr>
          <p:cNvPr name="Freeform 6" id="6"/>
          <p:cNvSpPr/>
          <p:nvPr/>
        </p:nvSpPr>
        <p:spPr>
          <a:xfrm flipH="false" flipV="false" rot="0">
            <a:off x="6819449" y="1864757"/>
            <a:ext cx="4104350" cy="7628738"/>
          </a:xfrm>
          <a:custGeom>
            <a:avLst/>
            <a:gdLst/>
            <a:ahLst/>
            <a:cxnLst/>
            <a:rect r="r" b="b" t="t" l="l"/>
            <a:pathLst>
              <a:path h="7628738" w="4104350">
                <a:moveTo>
                  <a:pt x="0" y="0"/>
                </a:moveTo>
                <a:lnTo>
                  <a:pt x="4104350" y="0"/>
                </a:lnTo>
                <a:lnTo>
                  <a:pt x="4104350" y="7628738"/>
                </a:lnTo>
                <a:lnTo>
                  <a:pt x="0" y="7628738"/>
                </a:lnTo>
                <a:lnTo>
                  <a:pt x="0" y="0"/>
                </a:lnTo>
                <a:close/>
              </a:path>
            </a:pathLst>
          </a:custGeom>
          <a:blipFill>
            <a:blip r:embed="rId3"/>
            <a:stretch>
              <a:fillRect l="0" t="0" r="0" b="0"/>
            </a:stretch>
          </a:blipFill>
        </p:spPr>
      </p:sp>
      <p:grpSp>
        <p:nvGrpSpPr>
          <p:cNvPr name="Group 7" id="7"/>
          <p:cNvGrpSpPr/>
          <p:nvPr/>
        </p:nvGrpSpPr>
        <p:grpSpPr>
          <a:xfrm rot="0">
            <a:off x="11552449" y="1490372"/>
            <a:ext cx="6457444" cy="3326306"/>
            <a:chOff x="0" y="0"/>
            <a:chExt cx="1349891" cy="695345"/>
          </a:xfrm>
        </p:grpSpPr>
        <p:sp>
          <p:nvSpPr>
            <p:cNvPr name="Freeform 8" id="8"/>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9" id="9"/>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Pada bagian yang menggunakan st.markdown merupakan salah satu cara untuk mengubah User Interface (UI) menggunakan CSS dan menerapkannya secara langsung tanpa menggunakan atau membuat file CSS terpisah. Untuk menggunakan fitur tersebut terdapat beberapa hal yang perlu diperhatikan yaitu dengan mencari nama CLASS yang sesuai pada LIBRARY Streamlit.</a:t>
              </a:r>
            </a:p>
          </p:txBody>
        </p:sp>
      </p:grpSp>
      <p:sp>
        <p:nvSpPr>
          <p:cNvPr name="Freeform 10" id="10"/>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098153" y="5322811"/>
            <a:ext cx="1897498" cy="2054378"/>
          </a:xfrm>
          <a:custGeom>
            <a:avLst/>
            <a:gdLst/>
            <a:ahLst/>
            <a:cxnLst/>
            <a:rect r="r" b="b" t="t" l="l"/>
            <a:pathLst>
              <a:path h="2054378" w="1897498">
                <a:moveTo>
                  <a:pt x="0" y="0"/>
                </a:moveTo>
                <a:lnTo>
                  <a:pt x="1897498" y="0"/>
                </a:lnTo>
                <a:lnTo>
                  <a:pt x="1897498" y="2054379"/>
                </a:lnTo>
                <a:lnTo>
                  <a:pt x="0" y="20543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179161" y="6885687"/>
            <a:ext cx="3830732" cy="3011424"/>
          </a:xfrm>
          <a:custGeom>
            <a:avLst/>
            <a:gdLst/>
            <a:ahLst/>
            <a:cxnLst/>
            <a:rect r="r" b="b" t="t" l="l"/>
            <a:pathLst>
              <a:path h="3011424" w="3830732">
                <a:moveTo>
                  <a:pt x="0" y="0"/>
                </a:moveTo>
                <a:lnTo>
                  <a:pt x="3830732" y="0"/>
                </a:lnTo>
                <a:lnTo>
                  <a:pt x="3830732" y="3011424"/>
                </a:lnTo>
                <a:lnTo>
                  <a:pt x="0" y="3011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614589" y="672674"/>
            <a:ext cx="16730561" cy="218361"/>
            <a:chOff x="0" y="0"/>
            <a:chExt cx="812800" cy="10608"/>
          </a:xfrm>
        </p:grpSpPr>
        <p:sp>
          <p:nvSpPr>
            <p:cNvPr name="Freeform 14" id="1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15" id="1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4194" y="1490372"/>
            <a:ext cx="11033930" cy="8377508"/>
            <a:chOff x="0" y="0"/>
            <a:chExt cx="2906056" cy="2206422"/>
          </a:xfrm>
        </p:grpSpPr>
        <p:sp>
          <p:nvSpPr>
            <p:cNvPr name="Freeform 3" id="3"/>
            <p:cNvSpPr/>
            <p:nvPr/>
          </p:nvSpPr>
          <p:spPr>
            <a:xfrm flipH="false" flipV="false" rot="0">
              <a:off x="0" y="0"/>
              <a:ext cx="2906056" cy="2206422"/>
            </a:xfrm>
            <a:custGeom>
              <a:avLst/>
              <a:gdLst/>
              <a:ahLst/>
              <a:cxnLst/>
              <a:rect r="r" b="b" t="t" l="l"/>
              <a:pathLst>
                <a:path h="2206422" w="2906056">
                  <a:moveTo>
                    <a:pt x="0" y="0"/>
                  </a:moveTo>
                  <a:lnTo>
                    <a:pt x="2906056" y="0"/>
                  </a:lnTo>
                  <a:lnTo>
                    <a:pt x="2906056" y="2206422"/>
                  </a:lnTo>
                  <a:lnTo>
                    <a:pt x="0" y="2206422"/>
                  </a:lnTo>
                  <a:close/>
                </a:path>
              </a:pathLst>
            </a:custGeom>
            <a:solidFill>
              <a:srgbClr val="366994"/>
            </a:solidFill>
          </p:spPr>
        </p:sp>
        <p:sp>
          <p:nvSpPr>
            <p:cNvPr name="TextBox 4" id="4"/>
            <p:cNvSpPr txBox="true"/>
            <p:nvPr/>
          </p:nvSpPr>
          <p:spPr>
            <a:xfrm>
              <a:off x="0" y="-38100"/>
              <a:ext cx="2906056" cy="2244522"/>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894286" y="5143500"/>
            <a:ext cx="1842308" cy="5143500"/>
          </a:xfrm>
          <a:custGeom>
            <a:avLst/>
            <a:gdLst/>
            <a:ahLst/>
            <a:cxnLst/>
            <a:rect r="r" b="b" t="t" l="l"/>
            <a:pathLst>
              <a:path h="5143500" w="1842308">
                <a:moveTo>
                  <a:pt x="1842308" y="0"/>
                </a:moveTo>
                <a:lnTo>
                  <a:pt x="0" y="0"/>
                </a:lnTo>
                <a:lnTo>
                  <a:pt x="0" y="5143500"/>
                </a:lnTo>
                <a:lnTo>
                  <a:pt x="1842308" y="5143500"/>
                </a:lnTo>
                <a:lnTo>
                  <a:pt x="18423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614589" y="672674"/>
            <a:ext cx="16730561" cy="218361"/>
            <a:chOff x="0" y="0"/>
            <a:chExt cx="812800" cy="10608"/>
          </a:xfrm>
        </p:grpSpPr>
        <p:sp>
          <p:nvSpPr>
            <p:cNvPr name="Freeform 8" id="8"/>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9" id="9"/>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1552449" y="1490372"/>
            <a:ext cx="6457444" cy="3326306"/>
            <a:chOff x="0" y="0"/>
            <a:chExt cx="1349891" cy="695345"/>
          </a:xfrm>
        </p:grpSpPr>
        <p:sp>
          <p:nvSpPr>
            <p:cNvPr name="Freeform 11" id="11"/>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12" id="12"/>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berfungsi untuk menampilkan formulir login dan menangani proses login pengguna sebagai admin atau pasien dalam aplikasi Streamlit.</a:t>
              </a:r>
            </a:p>
          </p:txBody>
        </p:sp>
      </p:grpSp>
      <p:sp>
        <p:nvSpPr>
          <p:cNvPr name="Freeform 13" id="13"/>
          <p:cNvSpPr/>
          <p:nvPr/>
        </p:nvSpPr>
        <p:spPr>
          <a:xfrm flipH="false" flipV="false" rot="0">
            <a:off x="1866391" y="1869976"/>
            <a:ext cx="7709537" cy="7618299"/>
          </a:xfrm>
          <a:custGeom>
            <a:avLst/>
            <a:gdLst/>
            <a:ahLst/>
            <a:cxnLst/>
            <a:rect r="r" b="b" t="t" l="l"/>
            <a:pathLst>
              <a:path h="7618299" w="7709537">
                <a:moveTo>
                  <a:pt x="0" y="0"/>
                </a:moveTo>
                <a:lnTo>
                  <a:pt x="7709536" y="0"/>
                </a:lnTo>
                <a:lnTo>
                  <a:pt x="7709536" y="7618299"/>
                </a:lnTo>
                <a:lnTo>
                  <a:pt x="0" y="7618299"/>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0118192" y="1875594"/>
            <a:ext cx="6583034" cy="888902"/>
            <a:chOff x="0" y="0"/>
            <a:chExt cx="16130209" cy="2178050"/>
          </a:xfrm>
        </p:grpSpPr>
        <p:sp>
          <p:nvSpPr>
            <p:cNvPr name="Freeform 3" id="3"/>
            <p:cNvSpPr/>
            <p:nvPr/>
          </p:nvSpPr>
          <p:spPr>
            <a:xfrm flipH="false" flipV="false" rot="0">
              <a:off x="0" y="0"/>
              <a:ext cx="16130209" cy="2178050"/>
            </a:xfrm>
            <a:custGeom>
              <a:avLst/>
              <a:gdLst/>
              <a:ahLst/>
              <a:cxnLst/>
              <a:rect r="r" b="b" t="t" l="l"/>
              <a:pathLst>
                <a:path h="2178050" w="16130209">
                  <a:moveTo>
                    <a:pt x="16130209" y="0"/>
                  </a:moveTo>
                  <a:lnTo>
                    <a:pt x="16130209" y="2178050"/>
                  </a:lnTo>
                  <a:lnTo>
                    <a:pt x="1088390" y="2178050"/>
                  </a:lnTo>
                  <a:cubicBezTo>
                    <a:pt x="487680" y="2178050"/>
                    <a:pt x="0" y="1690370"/>
                    <a:pt x="0" y="1088390"/>
                  </a:cubicBezTo>
                  <a:cubicBezTo>
                    <a:pt x="0" y="487680"/>
                    <a:pt x="487680" y="0"/>
                    <a:pt x="1088390" y="0"/>
                  </a:cubicBezTo>
                  <a:lnTo>
                    <a:pt x="16130209" y="0"/>
                  </a:lnTo>
                  <a:close/>
                </a:path>
              </a:pathLst>
            </a:custGeom>
            <a:solidFill>
              <a:srgbClr val="F1F1F1"/>
            </a:solidFill>
          </p:spPr>
        </p:sp>
      </p:grpSp>
      <p:grpSp>
        <p:nvGrpSpPr>
          <p:cNvPr name="Group 4" id="4"/>
          <p:cNvGrpSpPr/>
          <p:nvPr/>
        </p:nvGrpSpPr>
        <p:grpSpPr>
          <a:xfrm rot="0">
            <a:off x="9736915" y="1875594"/>
            <a:ext cx="894658" cy="888902"/>
            <a:chOff x="0" y="0"/>
            <a:chExt cx="735568" cy="730836"/>
          </a:xfrm>
        </p:grpSpPr>
        <p:sp>
          <p:nvSpPr>
            <p:cNvPr name="Freeform 5" id="5"/>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name="TextBox 6" id="6"/>
            <p:cNvSpPr txBox="true"/>
            <p:nvPr/>
          </p:nvSpPr>
          <p:spPr>
            <a:xfrm>
              <a:off x="68960" y="125666"/>
              <a:ext cx="597649" cy="536654"/>
            </a:xfrm>
            <a:prstGeom prst="rect">
              <a:avLst/>
            </a:prstGeom>
          </p:spPr>
          <p:txBody>
            <a:bodyPr anchor="ctr" rtlCol="false" tIns="50800" lIns="50800" bIns="50800" rIns="50800"/>
            <a:lstStyle/>
            <a:p>
              <a:pPr algn="ctr">
                <a:lnSpc>
                  <a:spcPts val="2799"/>
                </a:lnSpc>
              </a:pPr>
              <a:r>
                <a:rPr lang="en-US" sz="2799" spc="-55">
                  <a:solidFill>
                    <a:srgbClr val="FFFFFF"/>
                  </a:solidFill>
                  <a:latin typeface="DM Sans Bold"/>
                </a:rPr>
                <a:t>1</a:t>
              </a:r>
            </a:p>
          </p:txBody>
        </p:sp>
      </p:grpSp>
      <p:grpSp>
        <p:nvGrpSpPr>
          <p:cNvPr name="Group 7" id="7"/>
          <p:cNvGrpSpPr/>
          <p:nvPr/>
        </p:nvGrpSpPr>
        <p:grpSpPr>
          <a:xfrm rot="-10800000">
            <a:off x="10118192" y="3284173"/>
            <a:ext cx="6583034" cy="888902"/>
            <a:chOff x="0" y="0"/>
            <a:chExt cx="16130209" cy="2178050"/>
          </a:xfrm>
        </p:grpSpPr>
        <p:sp>
          <p:nvSpPr>
            <p:cNvPr name="Freeform 8" id="8"/>
            <p:cNvSpPr/>
            <p:nvPr/>
          </p:nvSpPr>
          <p:spPr>
            <a:xfrm flipH="false" flipV="false" rot="0">
              <a:off x="0" y="0"/>
              <a:ext cx="16130209" cy="2178050"/>
            </a:xfrm>
            <a:custGeom>
              <a:avLst/>
              <a:gdLst/>
              <a:ahLst/>
              <a:cxnLst/>
              <a:rect r="r" b="b" t="t" l="l"/>
              <a:pathLst>
                <a:path h="2178050" w="16130209">
                  <a:moveTo>
                    <a:pt x="16130209" y="0"/>
                  </a:moveTo>
                  <a:lnTo>
                    <a:pt x="16130209" y="2178050"/>
                  </a:lnTo>
                  <a:lnTo>
                    <a:pt x="1088390" y="2178050"/>
                  </a:lnTo>
                  <a:cubicBezTo>
                    <a:pt x="487680" y="2178050"/>
                    <a:pt x="0" y="1690370"/>
                    <a:pt x="0" y="1088390"/>
                  </a:cubicBezTo>
                  <a:cubicBezTo>
                    <a:pt x="0" y="487680"/>
                    <a:pt x="487680" y="0"/>
                    <a:pt x="1088390" y="0"/>
                  </a:cubicBezTo>
                  <a:lnTo>
                    <a:pt x="16130209" y="0"/>
                  </a:lnTo>
                  <a:close/>
                </a:path>
              </a:pathLst>
            </a:custGeom>
            <a:solidFill>
              <a:srgbClr val="F1F1F1"/>
            </a:solidFill>
          </p:spPr>
        </p:sp>
      </p:grpSp>
      <p:grpSp>
        <p:nvGrpSpPr>
          <p:cNvPr name="Group 9" id="9"/>
          <p:cNvGrpSpPr/>
          <p:nvPr/>
        </p:nvGrpSpPr>
        <p:grpSpPr>
          <a:xfrm rot="0">
            <a:off x="9736915" y="3284173"/>
            <a:ext cx="894658" cy="888902"/>
            <a:chOff x="0" y="0"/>
            <a:chExt cx="735568" cy="730836"/>
          </a:xfrm>
        </p:grpSpPr>
        <p:sp>
          <p:nvSpPr>
            <p:cNvPr name="Freeform 10" id="10"/>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name="TextBox 11" id="11"/>
            <p:cNvSpPr txBox="true"/>
            <p:nvPr/>
          </p:nvSpPr>
          <p:spPr>
            <a:xfrm>
              <a:off x="68960" y="125666"/>
              <a:ext cx="597649" cy="536654"/>
            </a:xfrm>
            <a:prstGeom prst="rect">
              <a:avLst/>
            </a:prstGeom>
          </p:spPr>
          <p:txBody>
            <a:bodyPr anchor="ctr" rtlCol="false" tIns="50800" lIns="50800" bIns="50800" rIns="50800"/>
            <a:lstStyle/>
            <a:p>
              <a:pPr algn="ctr">
                <a:lnSpc>
                  <a:spcPts val="2799"/>
                </a:lnSpc>
              </a:pPr>
              <a:r>
                <a:rPr lang="en-US" sz="2799" spc="-55">
                  <a:solidFill>
                    <a:srgbClr val="FFFFFF"/>
                  </a:solidFill>
                  <a:latin typeface="DM Sans Bold"/>
                </a:rPr>
                <a:t>2</a:t>
              </a:r>
            </a:p>
          </p:txBody>
        </p:sp>
      </p:grpSp>
      <p:grpSp>
        <p:nvGrpSpPr>
          <p:cNvPr name="Group 12" id="12"/>
          <p:cNvGrpSpPr/>
          <p:nvPr/>
        </p:nvGrpSpPr>
        <p:grpSpPr>
          <a:xfrm rot="-10800000">
            <a:off x="10118192" y="4696950"/>
            <a:ext cx="6583034" cy="888902"/>
            <a:chOff x="0" y="0"/>
            <a:chExt cx="16130209" cy="2178050"/>
          </a:xfrm>
        </p:grpSpPr>
        <p:sp>
          <p:nvSpPr>
            <p:cNvPr name="Freeform 13" id="13"/>
            <p:cNvSpPr/>
            <p:nvPr/>
          </p:nvSpPr>
          <p:spPr>
            <a:xfrm flipH="false" flipV="false" rot="0">
              <a:off x="0" y="0"/>
              <a:ext cx="16130209" cy="2178050"/>
            </a:xfrm>
            <a:custGeom>
              <a:avLst/>
              <a:gdLst/>
              <a:ahLst/>
              <a:cxnLst/>
              <a:rect r="r" b="b" t="t" l="l"/>
              <a:pathLst>
                <a:path h="2178050" w="16130209">
                  <a:moveTo>
                    <a:pt x="16130209" y="0"/>
                  </a:moveTo>
                  <a:lnTo>
                    <a:pt x="16130209" y="2178050"/>
                  </a:lnTo>
                  <a:lnTo>
                    <a:pt x="1088390" y="2178050"/>
                  </a:lnTo>
                  <a:cubicBezTo>
                    <a:pt x="487680" y="2178050"/>
                    <a:pt x="0" y="1690370"/>
                    <a:pt x="0" y="1088390"/>
                  </a:cubicBezTo>
                  <a:cubicBezTo>
                    <a:pt x="0" y="487680"/>
                    <a:pt x="487680" y="0"/>
                    <a:pt x="1088390" y="0"/>
                  </a:cubicBezTo>
                  <a:lnTo>
                    <a:pt x="16130209" y="0"/>
                  </a:lnTo>
                  <a:close/>
                </a:path>
              </a:pathLst>
            </a:custGeom>
            <a:solidFill>
              <a:srgbClr val="F1F1F1"/>
            </a:solidFill>
          </p:spPr>
        </p:sp>
      </p:grpSp>
      <p:grpSp>
        <p:nvGrpSpPr>
          <p:cNvPr name="Group 14" id="14"/>
          <p:cNvGrpSpPr/>
          <p:nvPr/>
        </p:nvGrpSpPr>
        <p:grpSpPr>
          <a:xfrm rot="0">
            <a:off x="9736915" y="4696950"/>
            <a:ext cx="894658" cy="888902"/>
            <a:chOff x="0" y="0"/>
            <a:chExt cx="735568" cy="730836"/>
          </a:xfrm>
        </p:grpSpPr>
        <p:sp>
          <p:nvSpPr>
            <p:cNvPr name="Freeform 15" id="15"/>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name="TextBox 16" id="16"/>
            <p:cNvSpPr txBox="true"/>
            <p:nvPr/>
          </p:nvSpPr>
          <p:spPr>
            <a:xfrm>
              <a:off x="68960" y="125666"/>
              <a:ext cx="597649" cy="536654"/>
            </a:xfrm>
            <a:prstGeom prst="rect">
              <a:avLst/>
            </a:prstGeom>
          </p:spPr>
          <p:txBody>
            <a:bodyPr anchor="ctr" rtlCol="false" tIns="50800" lIns="50800" bIns="50800" rIns="50800"/>
            <a:lstStyle/>
            <a:p>
              <a:pPr algn="ctr">
                <a:lnSpc>
                  <a:spcPts val="2799"/>
                </a:lnSpc>
              </a:pPr>
              <a:r>
                <a:rPr lang="en-US" sz="2799" spc="-55">
                  <a:solidFill>
                    <a:srgbClr val="FFFFFF"/>
                  </a:solidFill>
                  <a:latin typeface="DM Sans Bold"/>
                </a:rPr>
                <a:t>3</a:t>
              </a:r>
            </a:p>
          </p:txBody>
        </p:sp>
      </p:grpSp>
      <p:grpSp>
        <p:nvGrpSpPr>
          <p:cNvPr name="Group 17" id="17"/>
          <p:cNvGrpSpPr/>
          <p:nvPr/>
        </p:nvGrpSpPr>
        <p:grpSpPr>
          <a:xfrm rot="-10800000">
            <a:off x="10118192" y="6109727"/>
            <a:ext cx="6583034" cy="888902"/>
            <a:chOff x="0" y="0"/>
            <a:chExt cx="16130209" cy="2178050"/>
          </a:xfrm>
        </p:grpSpPr>
        <p:sp>
          <p:nvSpPr>
            <p:cNvPr name="Freeform 18" id="18"/>
            <p:cNvSpPr/>
            <p:nvPr/>
          </p:nvSpPr>
          <p:spPr>
            <a:xfrm flipH="false" flipV="false" rot="0">
              <a:off x="0" y="0"/>
              <a:ext cx="16130209" cy="2178050"/>
            </a:xfrm>
            <a:custGeom>
              <a:avLst/>
              <a:gdLst/>
              <a:ahLst/>
              <a:cxnLst/>
              <a:rect r="r" b="b" t="t" l="l"/>
              <a:pathLst>
                <a:path h="2178050" w="16130209">
                  <a:moveTo>
                    <a:pt x="16130209" y="0"/>
                  </a:moveTo>
                  <a:lnTo>
                    <a:pt x="16130209" y="2178050"/>
                  </a:lnTo>
                  <a:lnTo>
                    <a:pt x="1088390" y="2178050"/>
                  </a:lnTo>
                  <a:cubicBezTo>
                    <a:pt x="487680" y="2178050"/>
                    <a:pt x="0" y="1690370"/>
                    <a:pt x="0" y="1088390"/>
                  </a:cubicBezTo>
                  <a:cubicBezTo>
                    <a:pt x="0" y="487680"/>
                    <a:pt x="487680" y="0"/>
                    <a:pt x="1088390" y="0"/>
                  </a:cubicBezTo>
                  <a:lnTo>
                    <a:pt x="16130209" y="0"/>
                  </a:lnTo>
                  <a:close/>
                </a:path>
              </a:pathLst>
            </a:custGeom>
            <a:solidFill>
              <a:srgbClr val="F1F1F1"/>
            </a:solidFill>
          </p:spPr>
        </p:sp>
      </p:grpSp>
      <p:grpSp>
        <p:nvGrpSpPr>
          <p:cNvPr name="Group 19" id="19"/>
          <p:cNvGrpSpPr/>
          <p:nvPr/>
        </p:nvGrpSpPr>
        <p:grpSpPr>
          <a:xfrm rot="0">
            <a:off x="9736915" y="6109727"/>
            <a:ext cx="894658" cy="888902"/>
            <a:chOff x="0" y="0"/>
            <a:chExt cx="735568" cy="730836"/>
          </a:xfrm>
        </p:grpSpPr>
        <p:sp>
          <p:nvSpPr>
            <p:cNvPr name="Freeform 20" id="20"/>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name="TextBox 21" id="21"/>
            <p:cNvSpPr txBox="true"/>
            <p:nvPr/>
          </p:nvSpPr>
          <p:spPr>
            <a:xfrm>
              <a:off x="68960" y="125666"/>
              <a:ext cx="597649" cy="536654"/>
            </a:xfrm>
            <a:prstGeom prst="rect">
              <a:avLst/>
            </a:prstGeom>
          </p:spPr>
          <p:txBody>
            <a:bodyPr anchor="ctr" rtlCol="false" tIns="50800" lIns="50800" bIns="50800" rIns="50800"/>
            <a:lstStyle/>
            <a:p>
              <a:pPr algn="ctr">
                <a:lnSpc>
                  <a:spcPts val="2799"/>
                </a:lnSpc>
              </a:pPr>
              <a:r>
                <a:rPr lang="en-US" sz="2799" spc="-55">
                  <a:solidFill>
                    <a:srgbClr val="FFFFFF"/>
                  </a:solidFill>
                  <a:latin typeface="DM Sans Bold"/>
                </a:rPr>
                <a:t>4</a:t>
              </a:r>
            </a:p>
          </p:txBody>
        </p:sp>
      </p:grpSp>
      <p:sp>
        <p:nvSpPr>
          <p:cNvPr name="TextBox 22" id="22"/>
          <p:cNvSpPr txBox="true"/>
          <p:nvPr/>
        </p:nvSpPr>
        <p:spPr>
          <a:xfrm rot="0">
            <a:off x="10891540" y="2106963"/>
            <a:ext cx="5528909" cy="382196"/>
          </a:xfrm>
          <a:prstGeom prst="rect">
            <a:avLst/>
          </a:prstGeom>
        </p:spPr>
        <p:txBody>
          <a:bodyPr anchor="t" rtlCol="false" tIns="0" lIns="0" bIns="0" rIns="0">
            <a:spAutoFit/>
          </a:bodyPr>
          <a:lstStyle/>
          <a:p>
            <a:pPr algn="l">
              <a:lnSpc>
                <a:spcPts val="3084"/>
              </a:lnSpc>
            </a:pPr>
            <a:r>
              <a:rPr lang="en-US" sz="2202">
                <a:solidFill>
                  <a:srgbClr val="000000"/>
                </a:solidFill>
                <a:latin typeface="DM Sans"/>
              </a:rPr>
              <a:t>Naufal Rasydan Ramdhani - 102022300116</a:t>
            </a:r>
          </a:p>
        </p:txBody>
      </p:sp>
      <p:grpSp>
        <p:nvGrpSpPr>
          <p:cNvPr name="Group 23" id="23"/>
          <p:cNvGrpSpPr/>
          <p:nvPr/>
        </p:nvGrpSpPr>
        <p:grpSpPr>
          <a:xfrm rot="0">
            <a:off x="1028700" y="1683632"/>
            <a:ext cx="5833418" cy="2426056"/>
            <a:chOff x="0" y="0"/>
            <a:chExt cx="1219442" cy="507153"/>
          </a:xfrm>
        </p:grpSpPr>
        <p:sp>
          <p:nvSpPr>
            <p:cNvPr name="Freeform 24" id="24"/>
            <p:cNvSpPr/>
            <p:nvPr/>
          </p:nvSpPr>
          <p:spPr>
            <a:xfrm flipH="false" flipV="false" rot="0">
              <a:off x="0" y="0"/>
              <a:ext cx="1219442" cy="507153"/>
            </a:xfrm>
            <a:custGeom>
              <a:avLst/>
              <a:gdLst/>
              <a:ahLst/>
              <a:cxnLst/>
              <a:rect r="r" b="b" t="t" l="l"/>
              <a:pathLst>
                <a:path h="507153" w="1219442">
                  <a:moveTo>
                    <a:pt x="124754" y="0"/>
                  </a:moveTo>
                  <a:lnTo>
                    <a:pt x="1094688" y="0"/>
                  </a:lnTo>
                  <a:cubicBezTo>
                    <a:pt x="1127775" y="0"/>
                    <a:pt x="1159506" y="13144"/>
                    <a:pt x="1182902" y="36540"/>
                  </a:cubicBezTo>
                  <a:cubicBezTo>
                    <a:pt x="1206298" y="59935"/>
                    <a:pt x="1219442" y="91667"/>
                    <a:pt x="1219442" y="124754"/>
                  </a:cubicBezTo>
                  <a:lnTo>
                    <a:pt x="1219442" y="382399"/>
                  </a:lnTo>
                  <a:cubicBezTo>
                    <a:pt x="1219442" y="415486"/>
                    <a:pt x="1206298" y="447217"/>
                    <a:pt x="1182902" y="470613"/>
                  </a:cubicBezTo>
                  <a:cubicBezTo>
                    <a:pt x="1159506" y="494009"/>
                    <a:pt x="1127775" y="507153"/>
                    <a:pt x="1094688" y="507153"/>
                  </a:cubicBezTo>
                  <a:lnTo>
                    <a:pt x="124754" y="507153"/>
                  </a:lnTo>
                  <a:cubicBezTo>
                    <a:pt x="91667" y="507153"/>
                    <a:pt x="59935" y="494009"/>
                    <a:pt x="36540" y="470613"/>
                  </a:cubicBezTo>
                  <a:cubicBezTo>
                    <a:pt x="13144" y="447217"/>
                    <a:pt x="0" y="415486"/>
                    <a:pt x="0" y="382399"/>
                  </a:cubicBezTo>
                  <a:lnTo>
                    <a:pt x="0" y="124754"/>
                  </a:lnTo>
                  <a:cubicBezTo>
                    <a:pt x="0" y="91667"/>
                    <a:pt x="13144" y="59935"/>
                    <a:pt x="36540" y="36540"/>
                  </a:cubicBezTo>
                  <a:cubicBezTo>
                    <a:pt x="59935" y="13144"/>
                    <a:pt x="91667" y="0"/>
                    <a:pt x="124754" y="0"/>
                  </a:cubicBezTo>
                  <a:close/>
                </a:path>
              </a:pathLst>
            </a:custGeom>
            <a:solidFill>
              <a:srgbClr val="FFB001"/>
            </a:solidFill>
          </p:spPr>
        </p:sp>
        <p:sp>
          <p:nvSpPr>
            <p:cNvPr name="TextBox 25" id="25"/>
            <p:cNvSpPr txBox="true"/>
            <p:nvPr/>
          </p:nvSpPr>
          <p:spPr>
            <a:xfrm>
              <a:off x="0" y="-123825"/>
              <a:ext cx="1219442" cy="630978"/>
            </a:xfrm>
            <a:prstGeom prst="rect">
              <a:avLst/>
            </a:prstGeom>
          </p:spPr>
          <p:txBody>
            <a:bodyPr anchor="ctr" rtlCol="false" tIns="50800" lIns="50800" bIns="50800" rIns="50800"/>
            <a:lstStyle/>
            <a:p>
              <a:pPr algn="ctr">
                <a:lnSpc>
                  <a:spcPts val="8959"/>
                </a:lnSpc>
              </a:pPr>
              <a:r>
                <a:rPr lang="en-US" sz="6399">
                  <a:solidFill>
                    <a:srgbClr val="FFFFFF"/>
                  </a:solidFill>
                  <a:latin typeface="DM Sans"/>
                </a:rPr>
                <a:t>GROUP MEMBER</a:t>
              </a:r>
            </a:p>
          </p:txBody>
        </p:sp>
      </p:grpSp>
      <p:sp>
        <p:nvSpPr>
          <p:cNvPr name="Freeform 26" id="26"/>
          <p:cNvSpPr/>
          <p:nvPr/>
        </p:nvSpPr>
        <p:spPr>
          <a:xfrm flipH="true" flipV="false" rot="0">
            <a:off x="335607" y="5143500"/>
            <a:ext cx="3609802" cy="5143500"/>
          </a:xfrm>
          <a:custGeom>
            <a:avLst/>
            <a:gdLst/>
            <a:ahLst/>
            <a:cxnLst/>
            <a:rect r="r" b="b" t="t" l="l"/>
            <a:pathLst>
              <a:path h="5143500" w="3609802">
                <a:moveTo>
                  <a:pt x="3609802" y="0"/>
                </a:moveTo>
                <a:lnTo>
                  <a:pt x="0" y="0"/>
                </a:lnTo>
                <a:lnTo>
                  <a:pt x="0" y="5143500"/>
                </a:lnTo>
                <a:lnTo>
                  <a:pt x="3609802" y="5143500"/>
                </a:lnTo>
                <a:lnTo>
                  <a:pt x="36098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0891540" y="3517641"/>
            <a:ext cx="5528909" cy="382196"/>
          </a:xfrm>
          <a:prstGeom prst="rect">
            <a:avLst/>
          </a:prstGeom>
        </p:spPr>
        <p:txBody>
          <a:bodyPr anchor="t" rtlCol="false" tIns="0" lIns="0" bIns="0" rIns="0">
            <a:spAutoFit/>
          </a:bodyPr>
          <a:lstStyle/>
          <a:p>
            <a:pPr algn="l">
              <a:lnSpc>
                <a:spcPts val="3084"/>
              </a:lnSpc>
            </a:pPr>
            <a:r>
              <a:rPr lang="en-US" sz="2202">
                <a:solidFill>
                  <a:srgbClr val="000000"/>
                </a:solidFill>
                <a:latin typeface="DM Sans"/>
              </a:rPr>
              <a:t>Ardi Khalifah - 102022300162</a:t>
            </a:r>
          </a:p>
        </p:txBody>
      </p:sp>
      <p:sp>
        <p:nvSpPr>
          <p:cNvPr name="TextBox 28" id="28"/>
          <p:cNvSpPr txBox="true"/>
          <p:nvPr/>
        </p:nvSpPr>
        <p:spPr>
          <a:xfrm rot="0">
            <a:off x="10891540" y="4925550"/>
            <a:ext cx="5528909" cy="382196"/>
          </a:xfrm>
          <a:prstGeom prst="rect">
            <a:avLst/>
          </a:prstGeom>
        </p:spPr>
        <p:txBody>
          <a:bodyPr anchor="t" rtlCol="false" tIns="0" lIns="0" bIns="0" rIns="0">
            <a:spAutoFit/>
          </a:bodyPr>
          <a:lstStyle/>
          <a:p>
            <a:pPr algn="l">
              <a:lnSpc>
                <a:spcPts val="3084"/>
              </a:lnSpc>
            </a:pPr>
            <a:r>
              <a:rPr lang="en-US" sz="2202">
                <a:solidFill>
                  <a:srgbClr val="000000"/>
                </a:solidFill>
                <a:latin typeface="DM Sans"/>
              </a:rPr>
              <a:t>M Ilham Fathurahman - 102022330055</a:t>
            </a:r>
          </a:p>
        </p:txBody>
      </p:sp>
      <p:sp>
        <p:nvSpPr>
          <p:cNvPr name="TextBox 29" id="29"/>
          <p:cNvSpPr txBox="true"/>
          <p:nvPr/>
        </p:nvSpPr>
        <p:spPr>
          <a:xfrm rot="0">
            <a:off x="10891540" y="6341096"/>
            <a:ext cx="5528909" cy="382196"/>
          </a:xfrm>
          <a:prstGeom prst="rect">
            <a:avLst/>
          </a:prstGeom>
        </p:spPr>
        <p:txBody>
          <a:bodyPr anchor="t" rtlCol="false" tIns="0" lIns="0" bIns="0" rIns="0">
            <a:spAutoFit/>
          </a:bodyPr>
          <a:lstStyle/>
          <a:p>
            <a:pPr algn="l">
              <a:lnSpc>
                <a:spcPts val="3084"/>
              </a:lnSpc>
            </a:pPr>
            <a:r>
              <a:rPr lang="en-US" sz="2202">
                <a:solidFill>
                  <a:srgbClr val="000000"/>
                </a:solidFill>
                <a:latin typeface="DM Sans"/>
              </a:rPr>
              <a:t>Muhammad Adifa Faiz - 102022300146</a:t>
            </a:r>
          </a:p>
        </p:txBody>
      </p:sp>
      <p:grpSp>
        <p:nvGrpSpPr>
          <p:cNvPr name="Group 30" id="30"/>
          <p:cNvGrpSpPr/>
          <p:nvPr/>
        </p:nvGrpSpPr>
        <p:grpSpPr>
          <a:xfrm rot="-10800000">
            <a:off x="10118192" y="7522504"/>
            <a:ext cx="6583034" cy="888902"/>
            <a:chOff x="0" y="0"/>
            <a:chExt cx="16130209" cy="2178050"/>
          </a:xfrm>
        </p:grpSpPr>
        <p:sp>
          <p:nvSpPr>
            <p:cNvPr name="Freeform 31" id="31"/>
            <p:cNvSpPr/>
            <p:nvPr/>
          </p:nvSpPr>
          <p:spPr>
            <a:xfrm flipH="false" flipV="false" rot="0">
              <a:off x="0" y="0"/>
              <a:ext cx="16130209" cy="2178050"/>
            </a:xfrm>
            <a:custGeom>
              <a:avLst/>
              <a:gdLst/>
              <a:ahLst/>
              <a:cxnLst/>
              <a:rect r="r" b="b" t="t" l="l"/>
              <a:pathLst>
                <a:path h="2178050" w="16130209">
                  <a:moveTo>
                    <a:pt x="16130209" y="0"/>
                  </a:moveTo>
                  <a:lnTo>
                    <a:pt x="16130209" y="2178050"/>
                  </a:lnTo>
                  <a:lnTo>
                    <a:pt x="1088390" y="2178050"/>
                  </a:lnTo>
                  <a:cubicBezTo>
                    <a:pt x="487680" y="2178050"/>
                    <a:pt x="0" y="1690370"/>
                    <a:pt x="0" y="1088390"/>
                  </a:cubicBezTo>
                  <a:cubicBezTo>
                    <a:pt x="0" y="487680"/>
                    <a:pt x="487680" y="0"/>
                    <a:pt x="1088390" y="0"/>
                  </a:cubicBezTo>
                  <a:lnTo>
                    <a:pt x="16130209" y="0"/>
                  </a:lnTo>
                  <a:close/>
                </a:path>
              </a:pathLst>
            </a:custGeom>
            <a:solidFill>
              <a:srgbClr val="F1F1F1"/>
            </a:solidFill>
          </p:spPr>
        </p:sp>
      </p:grpSp>
      <p:grpSp>
        <p:nvGrpSpPr>
          <p:cNvPr name="Group 32" id="32"/>
          <p:cNvGrpSpPr/>
          <p:nvPr/>
        </p:nvGrpSpPr>
        <p:grpSpPr>
          <a:xfrm rot="0">
            <a:off x="9736915" y="7522504"/>
            <a:ext cx="894658" cy="888902"/>
            <a:chOff x="0" y="0"/>
            <a:chExt cx="735568" cy="730836"/>
          </a:xfrm>
        </p:grpSpPr>
        <p:sp>
          <p:nvSpPr>
            <p:cNvPr name="Freeform 33" id="33"/>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name="TextBox 34" id="34"/>
            <p:cNvSpPr txBox="true"/>
            <p:nvPr/>
          </p:nvSpPr>
          <p:spPr>
            <a:xfrm>
              <a:off x="68960" y="125666"/>
              <a:ext cx="597649" cy="536654"/>
            </a:xfrm>
            <a:prstGeom prst="rect">
              <a:avLst/>
            </a:prstGeom>
          </p:spPr>
          <p:txBody>
            <a:bodyPr anchor="ctr" rtlCol="false" tIns="50800" lIns="50800" bIns="50800" rIns="50800"/>
            <a:lstStyle/>
            <a:p>
              <a:pPr algn="ctr">
                <a:lnSpc>
                  <a:spcPts val="2799"/>
                </a:lnSpc>
              </a:pPr>
              <a:r>
                <a:rPr lang="en-US" sz="2799" spc="-55">
                  <a:solidFill>
                    <a:srgbClr val="FFFFFF"/>
                  </a:solidFill>
                  <a:latin typeface="DM Sans Bold"/>
                </a:rPr>
                <a:t>5</a:t>
              </a:r>
            </a:p>
          </p:txBody>
        </p:sp>
      </p:grpSp>
      <p:sp>
        <p:nvSpPr>
          <p:cNvPr name="TextBox 35" id="35"/>
          <p:cNvSpPr txBox="true"/>
          <p:nvPr/>
        </p:nvSpPr>
        <p:spPr>
          <a:xfrm rot="0">
            <a:off x="10891540" y="7753873"/>
            <a:ext cx="5528909" cy="382196"/>
          </a:xfrm>
          <a:prstGeom prst="rect">
            <a:avLst/>
          </a:prstGeom>
        </p:spPr>
        <p:txBody>
          <a:bodyPr anchor="t" rtlCol="false" tIns="0" lIns="0" bIns="0" rIns="0">
            <a:spAutoFit/>
          </a:bodyPr>
          <a:lstStyle/>
          <a:p>
            <a:pPr algn="l">
              <a:lnSpc>
                <a:spcPts val="3084"/>
              </a:lnSpc>
            </a:pPr>
            <a:r>
              <a:rPr lang="en-US" sz="2202">
                <a:solidFill>
                  <a:srgbClr val="000000"/>
                </a:solidFill>
                <a:latin typeface="DM Sans"/>
              </a:rPr>
              <a:t>Muhammad Faris Alfaqih - 102022300372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4589" y="672674"/>
            <a:ext cx="16730561" cy="218361"/>
            <a:chOff x="0" y="0"/>
            <a:chExt cx="812800" cy="10608"/>
          </a:xfrm>
        </p:grpSpPr>
        <p:sp>
          <p:nvSpPr>
            <p:cNvPr name="Freeform 4" id="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5" id="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04194" y="1490372"/>
            <a:ext cx="14859190" cy="8377508"/>
            <a:chOff x="0" y="0"/>
            <a:chExt cx="3913531" cy="2206422"/>
          </a:xfrm>
        </p:grpSpPr>
        <p:sp>
          <p:nvSpPr>
            <p:cNvPr name="Freeform 7" id="7"/>
            <p:cNvSpPr/>
            <p:nvPr/>
          </p:nvSpPr>
          <p:spPr>
            <a:xfrm flipH="false" flipV="false" rot="0">
              <a:off x="0" y="0"/>
              <a:ext cx="3913532" cy="2206422"/>
            </a:xfrm>
            <a:custGeom>
              <a:avLst/>
              <a:gdLst/>
              <a:ahLst/>
              <a:cxnLst/>
              <a:rect r="r" b="b" t="t" l="l"/>
              <a:pathLst>
                <a:path h="2206422" w="3913532">
                  <a:moveTo>
                    <a:pt x="0" y="0"/>
                  </a:moveTo>
                  <a:lnTo>
                    <a:pt x="3913532" y="0"/>
                  </a:lnTo>
                  <a:lnTo>
                    <a:pt x="3913532" y="2206422"/>
                  </a:lnTo>
                  <a:lnTo>
                    <a:pt x="0" y="2206422"/>
                  </a:lnTo>
                  <a:close/>
                </a:path>
              </a:pathLst>
            </a:custGeom>
            <a:solidFill>
              <a:srgbClr val="366994"/>
            </a:solidFill>
          </p:spPr>
        </p:sp>
        <p:sp>
          <p:nvSpPr>
            <p:cNvPr name="TextBox 8" id="8"/>
            <p:cNvSpPr txBox="true"/>
            <p:nvPr/>
          </p:nvSpPr>
          <p:spPr>
            <a:xfrm>
              <a:off x="0" y="-38100"/>
              <a:ext cx="3913531" cy="2244522"/>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766859" y="2432597"/>
            <a:ext cx="13693402" cy="3326306"/>
            <a:chOff x="0" y="0"/>
            <a:chExt cx="2862525" cy="695345"/>
          </a:xfrm>
        </p:grpSpPr>
        <p:sp>
          <p:nvSpPr>
            <p:cNvPr name="Freeform 10" id="10"/>
            <p:cNvSpPr/>
            <p:nvPr/>
          </p:nvSpPr>
          <p:spPr>
            <a:xfrm flipH="false" flipV="false" rot="0">
              <a:off x="0" y="0"/>
              <a:ext cx="2862525" cy="695345"/>
            </a:xfrm>
            <a:custGeom>
              <a:avLst/>
              <a:gdLst/>
              <a:ahLst/>
              <a:cxnLst/>
              <a:rect r="r" b="b" t="t" l="l"/>
              <a:pathLst>
                <a:path h="695345" w="2862525">
                  <a:moveTo>
                    <a:pt x="53145" y="0"/>
                  </a:moveTo>
                  <a:lnTo>
                    <a:pt x="2809379" y="0"/>
                  </a:lnTo>
                  <a:cubicBezTo>
                    <a:pt x="2838731" y="0"/>
                    <a:pt x="2862525" y="23794"/>
                    <a:pt x="2862525" y="53145"/>
                  </a:cubicBezTo>
                  <a:lnTo>
                    <a:pt x="2862525" y="642199"/>
                  </a:lnTo>
                  <a:cubicBezTo>
                    <a:pt x="2862525" y="671551"/>
                    <a:pt x="2838731" y="695345"/>
                    <a:pt x="2809379" y="695345"/>
                  </a:cubicBezTo>
                  <a:lnTo>
                    <a:pt x="53145" y="695345"/>
                  </a:lnTo>
                  <a:cubicBezTo>
                    <a:pt x="23794" y="695345"/>
                    <a:pt x="0" y="671551"/>
                    <a:pt x="0" y="642199"/>
                  </a:cubicBezTo>
                  <a:lnTo>
                    <a:pt x="0" y="53145"/>
                  </a:lnTo>
                  <a:cubicBezTo>
                    <a:pt x="0" y="23794"/>
                    <a:pt x="23794" y="0"/>
                    <a:pt x="53145" y="0"/>
                  </a:cubicBezTo>
                  <a:close/>
                </a:path>
              </a:pathLst>
            </a:custGeom>
            <a:solidFill>
              <a:srgbClr val="FFB001"/>
            </a:solidFill>
          </p:spPr>
        </p:sp>
        <p:sp>
          <p:nvSpPr>
            <p:cNvPr name="TextBox 11" id="11"/>
            <p:cNvSpPr txBox="true"/>
            <p:nvPr/>
          </p:nvSpPr>
          <p:spPr>
            <a:xfrm>
              <a:off x="0" y="-38100"/>
              <a:ext cx="2862525"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mengatur tampilan aplikasi Streamlit dengan memuat file CSS untuk styling dan menampilkan menu navigasi di sidebar. Menu navigasi berbeda tergantung pada peran pengguna (admin atau pasien).</a:t>
              </a:r>
            </a:p>
          </p:txBody>
        </p:sp>
      </p:grpSp>
      <p:sp>
        <p:nvSpPr>
          <p:cNvPr name="Freeform 12" id="12"/>
          <p:cNvSpPr/>
          <p:nvPr/>
        </p:nvSpPr>
        <p:spPr>
          <a:xfrm flipH="false" flipV="false" rot="0">
            <a:off x="15315336" y="4095750"/>
            <a:ext cx="2780434" cy="6191250"/>
          </a:xfrm>
          <a:custGeom>
            <a:avLst/>
            <a:gdLst/>
            <a:ahLst/>
            <a:cxnLst/>
            <a:rect r="r" b="b" t="t" l="l"/>
            <a:pathLst>
              <a:path h="6191250" w="2780434">
                <a:moveTo>
                  <a:pt x="0" y="0"/>
                </a:moveTo>
                <a:lnTo>
                  <a:pt x="2780434" y="0"/>
                </a:lnTo>
                <a:lnTo>
                  <a:pt x="2780434" y="6191250"/>
                </a:lnTo>
                <a:lnTo>
                  <a:pt x="0" y="6191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779600" y="6601378"/>
            <a:ext cx="13708378" cy="2456084"/>
          </a:xfrm>
          <a:custGeom>
            <a:avLst/>
            <a:gdLst/>
            <a:ahLst/>
            <a:cxnLst/>
            <a:rect r="r" b="b" t="t" l="l"/>
            <a:pathLst>
              <a:path h="2456084" w="13708378">
                <a:moveTo>
                  <a:pt x="0" y="0"/>
                </a:moveTo>
                <a:lnTo>
                  <a:pt x="13708378" y="0"/>
                </a:lnTo>
                <a:lnTo>
                  <a:pt x="13708378" y="2456084"/>
                </a:lnTo>
                <a:lnTo>
                  <a:pt x="0" y="2456084"/>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4589" y="672674"/>
            <a:ext cx="16730561" cy="218361"/>
            <a:chOff x="0" y="0"/>
            <a:chExt cx="812800" cy="10608"/>
          </a:xfrm>
        </p:grpSpPr>
        <p:sp>
          <p:nvSpPr>
            <p:cNvPr name="Freeform 4" id="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5" id="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04194" y="1490372"/>
            <a:ext cx="11033930" cy="8377508"/>
            <a:chOff x="0" y="0"/>
            <a:chExt cx="2906056" cy="2206422"/>
          </a:xfrm>
        </p:grpSpPr>
        <p:sp>
          <p:nvSpPr>
            <p:cNvPr name="Freeform 7" id="7"/>
            <p:cNvSpPr/>
            <p:nvPr/>
          </p:nvSpPr>
          <p:spPr>
            <a:xfrm flipH="false" flipV="false" rot="0">
              <a:off x="0" y="0"/>
              <a:ext cx="2906056" cy="2206422"/>
            </a:xfrm>
            <a:custGeom>
              <a:avLst/>
              <a:gdLst/>
              <a:ahLst/>
              <a:cxnLst/>
              <a:rect r="r" b="b" t="t" l="l"/>
              <a:pathLst>
                <a:path h="2206422" w="2906056">
                  <a:moveTo>
                    <a:pt x="0" y="0"/>
                  </a:moveTo>
                  <a:lnTo>
                    <a:pt x="2906056" y="0"/>
                  </a:lnTo>
                  <a:lnTo>
                    <a:pt x="2906056" y="2206422"/>
                  </a:lnTo>
                  <a:lnTo>
                    <a:pt x="0" y="2206422"/>
                  </a:lnTo>
                  <a:close/>
                </a:path>
              </a:pathLst>
            </a:custGeom>
            <a:solidFill>
              <a:srgbClr val="366994"/>
            </a:solidFill>
          </p:spPr>
        </p:sp>
        <p:sp>
          <p:nvSpPr>
            <p:cNvPr name="TextBox 8" id="8"/>
            <p:cNvSpPr txBox="true"/>
            <p:nvPr/>
          </p:nvSpPr>
          <p:spPr>
            <a:xfrm>
              <a:off x="0" y="-38100"/>
              <a:ext cx="2906056" cy="2244522"/>
            </a:xfrm>
            <a:prstGeom prst="rect">
              <a:avLst/>
            </a:prstGeom>
          </p:spPr>
          <p:txBody>
            <a:bodyPr anchor="ctr" rtlCol="false" tIns="50800" lIns="50800" bIns="50800" rIns="50800"/>
            <a:lstStyle/>
            <a:p>
              <a:pPr algn="ctr">
                <a:lnSpc>
                  <a:spcPts val="2520"/>
                </a:lnSpc>
              </a:pPr>
            </a:p>
          </p:txBody>
        </p:sp>
      </p:grpSp>
      <p:sp>
        <p:nvSpPr>
          <p:cNvPr name="Freeform 9" id="9"/>
          <p:cNvSpPr/>
          <p:nvPr/>
        </p:nvSpPr>
        <p:spPr>
          <a:xfrm flipH="false" flipV="false" rot="0">
            <a:off x="771780" y="3527953"/>
            <a:ext cx="9898757" cy="4302346"/>
          </a:xfrm>
          <a:custGeom>
            <a:avLst/>
            <a:gdLst/>
            <a:ahLst/>
            <a:cxnLst/>
            <a:rect r="r" b="b" t="t" l="l"/>
            <a:pathLst>
              <a:path h="4302346" w="9898757">
                <a:moveTo>
                  <a:pt x="0" y="0"/>
                </a:moveTo>
                <a:lnTo>
                  <a:pt x="9898758" y="0"/>
                </a:lnTo>
                <a:lnTo>
                  <a:pt x="9898758" y="4302346"/>
                </a:lnTo>
                <a:lnTo>
                  <a:pt x="0" y="4302346"/>
                </a:lnTo>
                <a:lnTo>
                  <a:pt x="0" y="0"/>
                </a:lnTo>
                <a:close/>
              </a:path>
            </a:pathLst>
          </a:custGeom>
          <a:blipFill>
            <a:blip r:embed="rId4"/>
            <a:stretch>
              <a:fillRect l="0" t="0" r="0" b="0"/>
            </a:stretch>
          </a:blipFill>
        </p:spPr>
      </p:sp>
      <p:grpSp>
        <p:nvGrpSpPr>
          <p:cNvPr name="Group 10" id="10"/>
          <p:cNvGrpSpPr/>
          <p:nvPr/>
        </p:nvGrpSpPr>
        <p:grpSpPr>
          <a:xfrm rot="0">
            <a:off x="11552449" y="1490372"/>
            <a:ext cx="6457444" cy="3326306"/>
            <a:chOff x="0" y="0"/>
            <a:chExt cx="1349891" cy="695345"/>
          </a:xfrm>
        </p:grpSpPr>
        <p:sp>
          <p:nvSpPr>
            <p:cNvPr name="Freeform 11" id="11"/>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12" id="12"/>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mengatur proses logout pengguna dengan menghapus informasi login dan menampilkan pesan konfirmasi.</a:t>
              </a:r>
            </a:p>
          </p:txBody>
        </p:sp>
      </p:grpSp>
      <p:sp>
        <p:nvSpPr>
          <p:cNvPr name="Freeform 13" id="13"/>
          <p:cNvSpPr/>
          <p:nvPr/>
        </p:nvSpPr>
        <p:spPr>
          <a:xfrm flipH="false" flipV="false" rot="0">
            <a:off x="14781171" y="5699339"/>
            <a:ext cx="3209672" cy="4597186"/>
          </a:xfrm>
          <a:custGeom>
            <a:avLst/>
            <a:gdLst/>
            <a:ahLst/>
            <a:cxnLst/>
            <a:rect r="r" b="b" t="t" l="l"/>
            <a:pathLst>
              <a:path h="4597186" w="3209672">
                <a:moveTo>
                  <a:pt x="0" y="0"/>
                </a:moveTo>
                <a:lnTo>
                  <a:pt x="3209672" y="0"/>
                </a:lnTo>
                <a:lnTo>
                  <a:pt x="3209672" y="4597186"/>
                </a:lnTo>
                <a:lnTo>
                  <a:pt x="0" y="4597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4589" y="672674"/>
            <a:ext cx="16730561" cy="218361"/>
            <a:chOff x="0" y="0"/>
            <a:chExt cx="812800" cy="10608"/>
          </a:xfrm>
        </p:grpSpPr>
        <p:sp>
          <p:nvSpPr>
            <p:cNvPr name="Freeform 4" id="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5" id="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04194" y="1490372"/>
            <a:ext cx="11033930" cy="8377508"/>
            <a:chOff x="0" y="0"/>
            <a:chExt cx="2906056" cy="2206422"/>
          </a:xfrm>
        </p:grpSpPr>
        <p:sp>
          <p:nvSpPr>
            <p:cNvPr name="Freeform 7" id="7"/>
            <p:cNvSpPr/>
            <p:nvPr/>
          </p:nvSpPr>
          <p:spPr>
            <a:xfrm flipH="false" flipV="false" rot="0">
              <a:off x="0" y="0"/>
              <a:ext cx="2906056" cy="2206422"/>
            </a:xfrm>
            <a:custGeom>
              <a:avLst/>
              <a:gdLst/>
              <a:ahLst/>
              <a:cxnLst/>
              <a:rect r="r" b="b" t="t" l="l"/>
              <a:pathLst>
                <a:path h="2206422" w="2906056">
                  <a:moveTo>
                    <a:pt x="0" y="0"/>
                  </a:moveTo>
                  <a:lnTo>
                    <a:pt x="2906056" y="0"/>
                  </a:lnTo>
                  <a:lnTo>
                    <a:pt x="2906056" y="2206422"/>
                  </a:lnTo>
                  <a:lnTo>
                    <a:pt x="0" y="2206422"/>
                  </a:lnTo>
                  <a:close/>
                </a:path>
              </a:pathLst>
            </a:custGeom>
            <a:solidFill>
              <a:srgbClr val="366994"/>
            </a:solidFill>
          </p:spPr>
        </p:sp>
        <p:sp>
          <p:nvSpPr>
            <p:cNvPr name="TextBox 8" id="8"/>
            <p:cNvSpPr txBox="true"/>
            <p:nvPr/>
          </p:nvSpPr>
          <p:spPr>
            <a:xfrm>
              <a:off x="0" y="-38100"/>
              <a:ext cx="2906056" cy="2244522"/>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11552449" y="1490372"/>
            <a:ext cx="6457444" cy="4188754"/>
            <a:chOff x="0" y="0"/>
            <a:chExt cx="1349891" cy="875634"/>
          </a:xfrm>
        </p:grpSpPr>
        <p:sp>
          <p:nvSpPr>
            <p:cNvPr name="Freeform 10" id="10"/>
            <p:cNvSpPr/>
            <p:nvPr/>
          </p:nvSpPr>
          <p:spPr>
            <a:xfrm flipH="false" flipV="false" rot="0">
              <a:off x="0" y="0"/>
              <a:ext cx="1349891" cy="875634"/>
            </a:xfrm>
            <a:custGeom>
              <a:avLst/>
              <a:gdLst/>
              <a:ahLst/>
              <a:cxnLst/>
              <a:rect r="r" b="b" t="t" l="l"/>
              <a:pathLst>
                <a:path h="875634" w="1349891">
                  <a:moveTo>
                    <a:pt x="112698" y="0"/>
                  </a:moveTo>
                  <a:lnTo>
                    <a:pt x="1237193" y="0"/>
                  </a:lnTo>
                  <a:cubicBezTo>
                    <a:pt x="1267082" y="0"/>
                    <a:pt x="1295747" y="11873"/>
                    <a:pt x="1316882" y="33008"/>
                  </a:cubicBezTo>
                  <a:cubicBezTo>
                    <a:pt x="1338017" y="54143"/>
                    <a:pt x="1349891" y="82809"/>
                    <a:pt x="1349891" y="112698"/>
                  </a:cubicBezTo>
                  <a:lnTo>
                    <a:pt x="1349891" y="762936"/>
                  </a:lnTo>
                  <a:cubicBezTo>
                    <a:pt x="1349891" y="825178"/>
                    <a:pt x="1299434" y="875634"/>
                    <a:pt x="1237193" y="875634"/>
                  </a:cubicBezTo>
                  <a:lnTo>
                    <a:pt x="112698" y="875634"/>
                  </a:lnTo>
                  <a:cubicBezTo>
                    <a:pt x="82809" y="875634"/>
                    <a:pt x="54143" y="863761"/>
                    <a:pt x="33008" y="842626"/>
                  </a:cubicBezTo>
                  <a:cubicBezTo>
                    <a:pt x="11873" y="821491"/>
                    <a:pt x="0" y="792826"/>
                    <a:pt x="0" y="762936"/>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11" id="11"/>
            <p:cNvSpPr txBox="true"/>
            <p:nvPr/>
          </p:nvSpPr>
          <p:spPr>
            <a:xfrm>
              <a:off x="0" y="-38100"/>
              <a:ext cx="1349891" cy="913734"/>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Fungsi Code tersebut adalah untuk mengatur tampilan halaman utama (Dashboard) dalam aplikasi Streamlit. Halaman ini akan memiliki tata letak kolom dengan latar belakang putih, judul "HomePage", dan slideshow gambar yang berganti otomatis setiap 4 detik menggunakan format HTML. Slideshow dilengkapi dengan indikator titik-titik untuk menunjukkan slide yang sedang aktif. Gaya CSS digunakan untuk mengatur tampilan halaman dan slideshow agar sesuai dengan desain yang diinginkan.</a:t>
              </a:r>
            </a:p>
          </p:txBody>
        </p:sp>
      </p:grpSp>
      <p:sp>
        <p:nvSpPr>
          <p:cNvPr name="Freeform 12" id="12"/>
          <p:cNvSpPr/>
          <p:nvPr/>
        </p:nvSpPr>
        <p:spPr>
          <a:xfrm flipH="false" flipV="false" rot="0">
            <a:off x="3202244" y="1823644"/>
            <a:ext cx="5037829" cy="7710963"/>
          </a:xfrm>
          <a:custGeom>
            <a:avLst/>
            <a:gdLst/>
            <a:ahLst/>
            <a:cxnLst/>
            <a:rect r="r" b="b" t="t" l="l"/>
            <a:pathLst>
              <a:path h="7710963" w="5037829">
                <a:moveTo>
                  <a:pt x="0" y="0"/>
                </a:moveTo>
                <a:lnTo>
                  <a:pt x="5037829" y="0"/>
                </a:lnTo>
                <a:lnTo>
                  <a:pt x="5037829" y="7710963"/>
                </a:lnTo>
                <a:lnTo>
                  <a:pt x="0" y="7710963"/>
                </a:lnTo>
                <a:lnTo>
                  <a:pt x="0" y="0"/>
                </a:lnTo>
                <a:close/>
              </a:path>
            </a:pathLst>
          </a:custGeom>
          <a:blipFill>
            <a:blip r:embed="rId4"/>
            <a:stretch>
              <a:fillRect l="0" t="0" r="0" b="0"/>
            </a:stretch>
          </a:blipFill>
        </p:spPr>
      </p:sp>
      <p:sp>
        <p:nvSpPr>
          <p:cNvPr name="Freeform 13" id="13"/>
          <p:cNvSpPr/>
          <p:nvPr/>
        </p:nvSpPr>
        <p:spPr>
          <a:xfrm flipH="true" flipV="false" rot="0">
            <a:off x="15739867" y="6172200"/>
            <a:ext cx="2057400" cy="4114800"/>
          </a:xfrm>
          <a:custGeom>
            <a:avLst/>
            <a:gdLst/>
            <a:ahLst/>
            <a:cxnLst/>
            <a:rect r="r" b="b" t="t" l="l"/>
            <a:pathLst>
              <a:path h="4114800" w="2057400">
                <a:moveTo>
                  <a:pt x="2057400" y="0"/>
                </a:moveTo>
                <a:lnTo>
                  <a:pt x="0" y="0"/>
                </a:lnTo>
                <a:lnTo>
                  <a:pt x="0" y="4114800"/>
                </a:lnTo>
                <a:lnTo>
                  <a:pt x="2057400" y="4114800"/>
                </a:lnTo>
                <a:lnTo>
                  <a:pt x="20574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4589" y="672674"/>
            <a:ext cx="16730561" cy="218361"/>
            <a:chOff x="0" y="0"/>
            <a:chExt cx="812800" cy="10608"/>
          </a:xfrm>
        </p:grpSpPr>
        <p:sp>
          <p:nvSpPr>
            <p:cNvPr name="Freeform 4" id="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5" id="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04194" y="1490372"/>
            <a:ext cx="17805699" cy="8377508"/>
            <a:chOff x="0" y="0"/>
            <a:chExt cx="4689567" cy="2206422"/>
          </a:xfrm>
        </p:grpSpPr>
        <p:sp>
          <p:nvSpPr>
            <p:cNvPr name="Freeform 7" id="7"/>
            <p:cNvSpPr/>
            <p:nvPr/>
          </p:nvSpPr>
          <p:spPr>
            <a:xfrm flipH="false" flipV="false" rot="0">
              <a:off x="0" y="0"/>
              <a:ext cx="4689567" cy="2206422"/>
            </a:xfrm>
            <a:custGeom>
              <a:avLst/>
              <a:gdLst/>
              <a:ahLst/>
              <a:cxnLst/>
              <a:rect r="r" b="b" t="t" l="l"/>
              <a:pathLst>
                <a:path h="2206422" w="4689567">
                  <a:moveTo>
                    <a:pt x="0" y="0"/>
                  </a:moveTo>
                  <a:lnTo>
                    <a:pt x="4689567" y="0"/>
                  </a:lnTo>
                  <a:lnTo>
                    <a:pt x="4689567" y="2206422"/>
                  </a:lnTo>
                  <a:lnTo>
                    <a:pt x="0" y="2206422"/>
                  </a:lnTo>
                  <a:close/>
                </a:path>
              </a:pathLst>
            </a:custGeom>
            <a:solidFill>
              <a:srgbClr val="366994"/>
            </a:solidFill>
          </p:spPr>
        </p:sp>
        <p:sp>
          <p:nvSpPr>
            <p:cNvPr name="TextBox 8" id="8"/>
            <p:cNvSpPr txBox="true"/>
            <p:nvPr/>
          </p:nvSpPr>
          <p:spPr>
            <a:xfrm>
              <a:off x="0" y="-38100"/>
              <a:ext cx="4689567" cy="2244522"/>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10801856" y="1948936"/>
            <a:ext cx="6457444" cy="3326306"/>
            <a:chOff x="0" y="0"/>
            <a:chExt cx="1349891" cy="695345"/>
          </a:xfrm>
        </p:grpSpPr>
        <p:sp>
          <p:nvSpPr>
            <p:cNvPr name="Freeform 10" id="10"/>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11" id="11"/>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berfungsi untuk menampilkan data dokter dalam aplikasi Streamlit. Ketika pengguna memilih tab "Lihat Dokter", fungsi melihat_data_dokter() dipanggil untuk mengambil data dokter dari sumber data (misalnya, database atau file). Data dokter yang diperoleh kemudian ditampilkan dalam bentuk tabel menggunakan fungsi st.dataframe().</a:t>
              </a:r>
            </a:p>
          </p:txBody>
        </p:sp>
      </p:grpSp>
      <p:sp>
        <p:nvSpPr>
          <p:cNvPr name="Freeform 12" id="12"/>
          <p:cNvSpPr/>
          <p:nvPr/>
        </p:nvSpPr>
        <p:spPr>
          <a:xfrm flipH="false" flipV="false" rot="0">
            <a:off x="1568855" y="1948936"/>
            <a:ext cx="8304607" cy="3340753"/>
          </a:xfrm>
          <a:custGeom>
            <a:avLst/>
            <a:gdLst/>
            <a:ahLst/>
            <a:cxnLst/>
            <a:rect r="r" b="b" t="t" l="l"/>
            <a:pathLst>
              <a:path h="3340753" w="8304607">
                <a:moveTo>
                  <a:pt x="0" y="0"/>
                </a:moveTo>
                <a:lnTo>
                  <a:pt x="8304607" y="0"/>
                </a:lnTo>
                <a:lnTo>
                  <a:pt x="8304607" y="3340752"/>
                </a:lnTo>
                <a:lnTo>
                  <a:pt x="0" y="3340752"/>
                </a:lnTo>
                <a:lnTo>
                  <a:pt x="0" y="0"/>
                </a:lnTo>
                <a:close/>
              </a:path>
            </a:pathLst>
          </a:custGeom>
          <a:blipFill>
            <a:blip r:embed="rId4"/>
            <a:stretch>
              <a:fillRect l="0" t="0" r="0" b="0"/>
            </a:stretch>
          </a:blipFill>
        </p:spPr>
      </p:sp>
      <p:sp>
        <p:nvSpPr>
          <p:cNvPr name="Freeform 13" id="13"/>
          <p:cNvSpPr/>
          <p:nvPr/>
        </p:nvSpPr>
        <p:spPr>
          <a:xfrm flipH="false" flipV="false" rot="0">
            <a:off x="977705" y="5679126"/>
            <a:ext cx="9486908" cy="3617778"/>
          </a:xfrm>
          <a:custGeom>
            <a:avLst/>
            <a:gdLst/>
            <a:ahLst/>
            <a:cxnLst/>
            <a:rect r="r" b="b" t="t" l="l"/>
            <a:pathLst>
              <a:path h="3617778" w="9486908">
                <a:moveTo>
                  <a:pt x="0" y="0"/>
                </a:moveTo>
                <a:lnTo>
                  <a:pt x="9486908" y="0"/>
                </a:lnTo>
                <a:lnTo>
                  <a:pt x="9486908" y="3617778"/>
                </a:lnTo>
                <a:lnTo>
                  <a:pt x="0" y="3617778"/>
                </a:lnTo>
                <a:lnTo>
                  <a:pt x="0" y="0"/>
                </a:lnTo>
                <a:close/>
              </a:path>
            </a:pathLst>
          </a:custGeom>
          <a:blipFill>
            <a:blip r:embed="rId5"/>
            <a:stretch>
              <a:fillRect l="0" t="0" r="0" b="0"/>
            </a:stretch>
          </a:blipFill>
        </p:spPr>
      </p:sp>
      <p:grpSp>
        <p:nvGrpSpPr>
          <p:cNvPr name="Group 14" id="14"/>
          <p:cNvGrpSpPr/>
          <p:nvPr/>
        </p:nvGrpSpPr>
        <p:grpSpPr>
          <a:xfrm rot="0">
            <a:off x="10801856" y="5824862"/>
            <a:ext cx="6457444" cy="3326306"/>
            <a:chOff x="0" y="0"/>
            <a:chExt cx="1349891" cy="695345"/>
          </a:xfrm>
        </p:grpSpPr>
        <p:sp>
          <p:nvSpPr>
            <p:cNvPr name="Freeform 15" id="15"/>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16" id="16"/>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menampilkan data pasien dalam bentuk tabel jika pengguna adalah admin. Jika pengguna bukan admin, akan muncul pesan error yang menyatakan bahwa pengguna tidak memiliki akses.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4194" y="1490372"/>
            <a:ext cx="17805699" cy="8377508"/>
            <a:chOff x="0" y="0"/>
            <a:chExt cx="4689567" cy="2206422"/>
          </a:xfrm>
        </p:grpSpPr>
        <p:sp>
          <p:nvSpPr>
            <p:cNvPr name="Freeform 3" id="3"/>
            <p:cNvSpPr/>
            <p:nvPr/>
          </p:nvSpPr>
          <p:spPr>
            <a:xfrm flipH="false" flipV="false" rot="0">
              <a:off x="0" y="0"/>
              <a:ext cx="4689567" cy="2206422"/>
            </a:xfrm>
            <a:custGeom>
              <a:avLst/>
              <a:gdLst/>
              <a:ahLst/>
              <a:cxnLst/>
              <a:rect r="r" b="b" t="t" l="l"/>
              <a:pathLst>
                <a:path h="2206422" w="4689567">
                  <a:moveTo>
                    <a:pt x="0" y="0"/>
                  </a:moveTo>
                  <a:lnTo>
                    <a:pt x="4689567" y="0"/>
                  </a:lnTo>
                  <a:lnTo>
                    <a:pt x="4689567" y="2206422"/>
                  </a:lnTo>
                  <a:lnTo>
                    <a:pt x="0" y="2206422"/>
                  </a:lnTo>
                  <a:close/>
                </a:path>
              </a:pathLst>
            </a:custGeom>
            <a:solidFill>
              <a:srgbClr val="366994"/>
            </a:solidFill>
          </p:spPr>
        </p:sp>
        <p:sp>
          <p:nvSpPr>
            <p:cNvPr name="TextBox 4" id="4"/>
            <p:cNvSpPr txBox="true"/>
            <p:nvPr/>
          </p:nvSpPr>
          <p:spPr>
            <a:xfrm>
              <a:off x="0" y="-38100"/>
              <a:ext cx="4689567" cy="224452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1113884" y="1862659"/>
            <a:ext cx="6457444" cy="3326306"/>
            <a:chOff x="0" y="0"/>
            <a:chExt cx="1349891" cy="695345"/>
          </a:xfrm>
        </p:grpSpPr>
        <p:sp>
          <p:nvSpPr>
            <p:cNvPr name="Freeform 6" id="6"/>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7" id="7"/>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memungkinkan pengguna mencari data dokter berdasarkan nama, kode akan memanggil fungsi cari_dokter dan akan menampilkan hasilnya dalam bentuk tabel.</a:t>
              </a:r>
            </a:p>
          </p:txBody>
        </p:sp>
      </p:grpSp>
      <p:sp>
        <p:nvSpPr>
          <p:cNvPr name="Freeform 8" id="8"/>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14589" y="672674"/>
            <a:ext cx="16730561" cy="218361"/>
            <a:chOff x="0" y="0"/>
            <a:chExt cx="812800" cy="10608"/>
          </a:xfrm>
        </p:grpSpPr>
        <p:sp>
          <p:nvSpPr>
            <p:cNvPr name="Freeform 10" id="10"/>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11" id="11"/>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sp>
        <p:nvSpPr>
          <p:cNvPr name="Freeform 12" id="12"/>
          <p:cNvSpPr/>
          <p:nvPr/>
        </p:nvSpPr>
        <p:spPr>
          <a:xfrm flipH="false" flipV="false" rot="0">
            <a:off x="766859" y="2072726"/>
            <a:ext cx="9851375" cy="2869115"/>
          </a:xfrm>
          <a:custGeom>
            <a:avLst/>
            <a:gdLst/>
            <a:ahLst/>
            <a:cxnLst/>
            <a:rect r="r" b="b" t="t" l="l"/>
            <a:pathLst>
              <a:path h="2869115" w="9851375">
                <a:moveTo>
                  <a:pt x="0" y="0"/>
                </a:moveTo>
                <a:lnTo>
                  <a:pt x="9851375" y="0"/>
                </a:lnTo>
                <a:lnTo>
                  <a:pt x="9851375" y="2869115"/>
                </a:lnTo>
                <a:lnTo>
                  <a:pt x="0" y="2869115"/>
                </a:lnTo>
                <a:lnTo>
                  <a:pt x="0" y="0"/>
                </a:lnTo>
                <a:close/>
              </a:path>
            </a:pathLst>
          </a:custGeom>
          <a:blipFill>
            <a:blip r:embed="rId4"/>
            <a:stretch>
              <a:fillRect l="0" t="0" r="0" b="0"/>
            </a:stretch>
          </a:blipFill>
        </p:spPr>
      </p:sp>
      <p:sp>
        <p:nvSpPr>
          <p:cNvPr name="Freeform 13" id="13"/>
          <p:cNvSpPr/>
          <p:nvPr/>
        </p:nvSpPr>
        <p:spPr>
          <a:xfrm flipH="false" flipV="false" rot="0">
            <a:off x="766859" y="6389185"/>
            <a:ext cx="9851375" cy="2869115"/>
          </a:xfrm>
          <a:custGeom>
            <a:avLst/>
            <a:gdLst/>
            <a:ahLst/>
            <a:cxnLst/>
            <a:rect r="r" b="b" t="t" l="l"/>
            <a:pathLst>
              <a:path h="2869115" w="9851375">
                <a:moveTo>
                  <a:pt x="0" y="0"/>
                </a:moveTo>
                <a:lnTo>
                  <a:pt x="9851375" y="0"/>
                </a:lnTo>
                <a:lnTo>
                  <a:pt x="9851375" y="2869115"/>
                </a:lnTo>
                <a:lnTo>
                  <a:pt x="0" y="2869115"/>
                </a:lnTo>
                <a:lnTo>
                  <a:pt x="0" y="0"/>
                </a:lnTo>
                <a:close/>
              </a:path>
            </a:pathLst>
          </a:custGeom>
          <a:blipFill>
            <a:blip r:embed="rId5"/>
            <a:stretch>
              <a:fillRect l="0" t="0" r="0" b="0"/>
            </a:stretch>
          </a:blipFill>
        </p:spPr>
      </p:sp>
      <p:grpSp>
        <p:nvGrpSpPr>
          <p:cNvPr name="Group 14" id="14"/>
          <p:cNvGrpSpPr/>
          <p:nvPr/>
        </p:nvGrpSpPr>
        <p:grpSpPr>
          <a:xfrm rot="0">
            <a:off x="11113884" y="6160589"/>
            <a:ext cx="6457444" cy="3326306"/>
            <a:chOff x="0" y="0"/>
            <a:chExt cx="1349891" cy="695345"/>
          </a:xfrm>
        </p:grpSpPr>
        <p:sp>
          <p:nvSpPr>
            <p:cNvPr name="Freeform 15" id="15"/>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16" id="16"/>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memungkinkan pencarian data pasien berdasarkan nama , kode akan memanggil fungsi cari_pasien dan akan menampilkan hasilnya dalam tabel.</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4589" y="672674"/>
            <a:ext cx="16730561" cy="218361"/>
            <a:chOff x="0" y="0"/>
            <a:chExt cx="812800" cy="10608"/>
          </a:xfrm>
        </p:grpSpPr>
        <p:sp>
          <p:nvSpPr>
            <p:cNvPr name="Freeform 4" id="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5" id="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04194" y="1490372"/>
            <a:ext cx="11033930" cy="8377508"/>
            <a:chOff x="0" y="0"/>
            <a:chExt cx="2906056" cy="2206422"/>
          </a:xfrm>
        </p:grpSpPr>
        <p:sp>
          <p:nvSpPr>
            <p:cNvPr name="Freeform 7" id="7"/>
            <p:cNvSpPr/>
            <p:nvPr/>
          </p:nvSpPr>
          <p:spPr>
            <a:xfrm flipH="false" flipV="false" rot="0">
              <a:off x="0" y="0"/>
              <a:ext cx="2906056" cy="2206422"/>
            </a:xfrm>
            <a:custGeom>
              <a:avLst/>
              <a:gdLst/>
              <a:ahLst/>
              <a:cxnLst/>
              <a:rect r="r" b="b" t="t" l="l"/>
              <a:pathLst>
                <a:path h="2206422" w="2906056">
                  <a:moveTo>
                    <a:pt x="0" y="0"/>
                  </a:moveTo>
                  <a:lnTo>
                    <a:pt x="2906056" y="0"/>
                  </a:lnTo>
                  <a:lnTo>
                    <a:pt x="2906056" y="2206422"/>
                  </a:lnTo>
                  <a:lnTo>
                    <a:pt x="0" y="2206422"/>
                  </a:lnTo>
                  <a:close/>
                </a:path>
              </a:pathLst>
            </a:custGeom>
            <a:solidFill>
              <a:srgbClr val="366994"/>
            </a:solidFill>
          </p:spPr>
        </p:sp>
        <p:sp>
          <p:nvSpPr>
            <p:cNvPr name="TextBox 8" id="8"/>
            <p:cNvSpPr txBox="true"/>
            <p:nvPr/>
          </p:nvSpPr>
          <p:spPr>
            <a:xfrm>
              <a:off x="0" y="-38100"/>
              <a:ext cx="2906056" cy="2244522"/>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11552449" y="1490372"/>
            <a:ext cx="6457444" cy="3326306"/>
            <a:chOff x="0" y="0"/>
            <a:chExt cx="1349891" cy="695345"/>
          </a:xfrm>
        </p:grpSpPr>
        <p:sp>
          <p:nvSpPr>
            <p:cNvPr name="Freeform 10" id="10"/>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11" id="11"/>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memungkinkan admin untuk menambahkan data dokter baru ke dalam sistem melalui formulir dan menampilkan tabel data dokter yang telah diperbarui.</a:t>
              </a:r>
            </a:p>
          </p:txBody>
        </p:sp>
      </p:grpSp>
      <p:sp>
        <p:nvSpPr>
          <p:cNvPr name="Freeform 12" id="12"/>
          <p:cNvSpPr/>
          <p:nvPr/>
        </p:nvSpPr>
        <p:spPr>
          <a:xfrm flipH="false" flipV="false" rot="0">
            <a:off x="534728" y="2753553"/>
            <a:ext cx="10372863" cy="4779894"/>
          </a:xfrm>
          <a:custGeom>
            <a:avLst/>
            <a:gdLst/>
            <a:ahLst/>
            <a:cxnLst/>
            <a:rect r="r" b="b" t="t" l="l"/>
            <a:pathLst>
              <a:path h="4779894" w="10372863">
                <a:moveTo>
                  <a:pt x="0" y="0"/>
                </a:moveTo>
                <a:lnTo>
                  <a:pt x="10372862" y="0"/>
                </a:lnTo>
                <a:lnTo>
                  <a:pt x="10372862" y="4779894"/>
                </a:lnTo>
                <a:lnTo>
                  <a:pt x="0" y="4779894"/>
                </a:lnTo>
                <a:lnTo>
                  <a:pt x="0" y="0"/>
                </a:lnTo>
                <a:close/>
              </a:path>
            </a:pathLst>
          </a:custGeom>
          <a:blipFill>
            <a:blip r:embed="rId4"/>
            <a:stretch>
              <a:fillRect l="0" t="0" r="0" b="0"/>
            </a:stretch>
          </a:blipFill>
        </p:spPr>
      </p:sp>
      <p:sp>
        <p:nvSpPr>
          <p:cNvPr name="Freeform 13" id="13"/>
          <p:cNvSpPr/>
          <p:nvPr/>
        </p:nvSpPr>
        <p:spPr>
          <a:xfrm flipH="false" flipV="false" rot="0">
            <a:off x="14164425" y="5899018"/>
            <a:ext cx="3845468" cy="4387982"/>
          </a:xfrm>
          <a:custGeom>
            <a:avLst/>
            <a:gdLst/>
            <a:ahLst/>
            <a:cxnLst/>
            <a:rect r="r" b="b" t="t" l="l"/>
            <a:pathLst>
              <a:path h="4387982" w="3845468">
                <a:moveTo>
                  <a:pt x="0" y="0"/>
                </a:moveTo>
                <a:lnTo>
                  <a:pt x="3845468" y="0"/>
                </a:lnTo>
                <a:lnTo>
                  <a:pt x="3845468" y="4387982"/>
                </a:lnTo>
                <a:lnTo>
                  <a:pt x="0" y="4387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4589" y="672674"/>
            <a:ext cx="16730561" cy="218361"/>
            <a:chOff x="0" y="0"/>
            <a:chExt cx="812800" cy="10608"/>
          </a:xfrm>
        </p:grpSpPr>
        <p:sp>
          <p:nvSpPr>
            <p:cNvPr name="Freeform 4" id="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5" id="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04194" y="1490372"/>
            <a:ext cx="17805699" cy="8377508"/>
            <a:chOff x="0" y="0"/>
            <a:chExt cx="4689567" cy="2206422"/>
          </a:xfrm>
        </p:grpSpPr>
        <p:sp>
          <p:nvSpPr>
            <p:cNvPr name="Freeform 7" id="7"/>
            <p:cNvSpPr/>
            <p:nvPr/>
          </p:nvSpPr>
          <p:spPr>
            <a:xfrm flipH="false" flipV="false" rot="0">
              <a:off x="0" y="0"/>
              <a:ext cx="4689567" cy="2206422"/>
            </a:xfrm>
            <a:custGeom>
              <a:avLst/>
              <a:gdLst/>
              <a:ahLst/>
              <a:cxnLst/>
              <a:rect r="r" b="b" t="t" l="l"/>
              <a:pathLst>
                <a:path h="2206422" w="4689567">
                  <a:moveTo>
                    <a:pt x="0" y="0"/>
                  </a:moveTo>
                  <a:lnTo>
                    <a:pt x="4689567" y="0"/>
                  </a:lnTo>
                  <a:lnTo>
                    <a:pt x="4689567" y="2206422"/>
                  </a:lnTo>
                  <a:lnTo>
                    <a:pt x="0" y="2206422"/>
                  </a:lnTo>
                  <a:close/>
                </a:path>
              </a:pathLst>
            </a:custGeom>
            <a:solidFill>
              <a:srgbClr val="366994"/>
            </a:solidFill>
          </p:spPr>
        </p:sp>
        <p:sp>
          <p:nvSpPr>
            <p:cNvPr name="TextBox 8" id="8"/>
            <p:cNvSpPr txBox="true"/>
            <p:nvPr/>
          </p:nvSpPr>
          <p:spPr>
            <a:xfrm>
              <a:off x="0" y="-38100"/>
              <a:ext cx="4689567" cy="2244522"/>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2289811" y="7078294"/>
            <a:ext cx="13708378" cy="2398949"/>
            <a:chOff x="0" y="0"/>
            <a:chExt cx="2865656" cy="501486"/>
          </a:xfrm>
        </p:grpSpPr>
        <p:sp>
          <p:nvSpPr>
            <p:cNvPr name="Freeform 10" id="10"/>
            <p:cNvSpPr/>
            <p:nvPr/>
          </p:nvSpPr>
          <p:spPr>
            <a:xfrm flipH="false" flipV="false" rot="0">
              <a:off x="0" y="0"/>
              <a:ext cx="2865656" cy="501486"/>
            </a:xfrm>
            <a:custGeom>
              <a:avLst/>
              <a:gdLst/>
              <a:ahLst/>
              <a:cxnLst/>
              <a:rect r="r" b="b" t="t" l="l"/>
              <a:pathLst>
                <a:path h="501486" w="2865656">
                  <a:moveTo>
                    <a:pt x="53087" y="0"/>
                  </a:moveTo>
                  <a:lnTo>
                    <a:pt x="2812568" y="0"/>
                  </a:lnTo>
                  <a:cubicBezTo>
                    <a:pt x="2826648" y="0"/>
                    <a:pt x="2840151" y="5593"/>
                    <a:pt x="2850107" y="15549"/>
                  </a:cubicBezTo>
                  <a:cubicBezTo>
                    <a:pt x="2860063" y="25505"/>
                    <a:pt x="2865656" y="39008"/>
                    <a:pt x="2865656" y="53087"/>
                  </a:cubicBezTo>
                  <a:lnTo>
                    <a:pt x="2865656" y="448399"/>
                  </a:lnTo>
                  <a:cubicBezTo>
                    <a:pt x="2865656" y="477718"/>
                    <a:pt x="2841888" y="501486"/>
                    <a:pt x="2812568" y="501486"/>
                  </a:cubicBezTo>
                  <a:lnTo>
                    <a:pt x="53087" y="501486"/>
                  </a:lnTo>
                  <a:cubicBezTo>
                    <a:pt x="39008" y="501486"/>
                    <a:pt x="25505" y="495893"/>
                    <a:pt x="15549" y="485937"/>
                  </a:cubicBezTo>
                  <a:cubicBezTo>
                    <a:pt x="5593" y="475981"/>
                    <a:pt x="0" y="462478"/>
                    <a:pt x="0" y="448399"/>
                  </a:cubicBezTo>
                  <a:lnTo>
                    <a:pt x="0" y="53087"/>
                  </a:lnTo>
                  <a:cubicBezTo>
                    <a:pt x="0" y="39008"/>
                    <a:pt x="5593" y="25505"/>
                    <a:pt x="15549" y="15549"/>
                  </a:cubicBezTo>
                  <a:cubicBezTo>
                    <a:pt x="25505" y="5593"/>
                    <a:pt x="39008" y="0"/>
                    <a:pt x="53087" y="0"/>
                  </a:cubicBezTo>
                  <a:close/>
                </a:path>
              </a:pathLst>
            </a:custGeom>
            <a:solidFill>
              <a:srgbClr val="FFB001"/>
            </a:solidFill>
          </p:spPr>
        </p:sp>
        <p:sp>
          <p:nvSpPr>
            <p:cNvPr name="TextBox 11" id="11"/>
            <p:cNvSpPr txBox="true"/>
            <p:nvPr/>
          </p:nvSpPr>
          <p:spPr>
            <a:xfrm>
              <a:off x="0" y="-38100"/>
              <a:ext cx="2865656" cy="539586"/>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memungkinkan admin untuk memasukkan data pasien baru beserta informasi penyakitnya melalui formulir, menyimpannya ke dalam sistem, dan menampilkan tabel data pasien yang telah diperbarui.</a:t>
              </a:r>
            </a:p>
          </p:txBody>
        </p:sp>
      </p:grpSp>
      <p:sp>
        <p:nvSpPr>
          <p:cNvPr name="Freeform 12" id="12"/>
          <p:cNvSpPr/>
          <p:nvPr/>
        </p:nvSpPr>
        <p:spPr>
          <a:xfrm flipH="false" flipV="false" rot="0">
            <a:off x="2289811" y="2106464"/>
            <a:ext cx="13708378" cy="4615154"/>
          </a:xfrm>
          <a:custGeom>
            <a:avLst/>
            <a:gdLst/>
            <a:ahLst/>
            <a:cxnLst/>
            <a:rect r="r" b="b" t="t" l="l"/>
            <a:pathLst>
              <a:path h="4615154" w="13708378">
                <a:moveTo>
                  <a:pt x="0" y="0"/>
                </a:moveTo>
                <a:lnTo>
                  <a:pt x="13708378" y="0"/>
                </a:lnTo>
                <a:lnTo>
                  <a:pt x="13708378" y="4615154"/>
                </a:lnTo>
                <a:lnTo>
                  <a:pt x="0" y="4615154"/>
                </a:lnTo>
                <a:lnTo>
                  <a:pt x="0" y="0"/>
                </a:lnTo>
                <a:close/>
              </a:path>
            </a:pathLst>
          </a:custGeom>
          <a:blipFill>
            <a:blip r:embed="rId4"/>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4589" y="672674"/>
            <a:ext cx="16730561" cy="218361"/>
            <a:chOff x="0" y="0"/>
            <a:chExt cx="812800" cy="10608"/>
          </a:xfrm>
        </p:grpSpPr>
        <p:sp>
          <p:nvSpPr>
            <p:cNvPr name="Freeform 4" id="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5" id="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04194" y="1490372"/>
            <a:ext cx="14272031" cy="8377508"/>
            <a:chOff x="0" y="0"/>
            <a:chExt cx="3758889" cy="2206422"/>
          </a:xfrm>
        </p:grpSpPr>
        <p:sp>
          <p:nvSpPr>
            <p:cNvPr name="Freeform 7" id="7"/>
            <p:cNvSpPr/>
            <p:nvPr/>
          </p:nvSpPr>
          <p:spPr>
            <a:xfrm flipH="false" flipV="false" rot="0">
              <a:off x="0" y="0"/>
              <a:ext cx="3758889" cy="2206422"/>
            </a:xfrm>
            <a:custGeom>
              <a:avLst/>
              <a:gdLst/>
              <a:ahLst/>
              <a:cxnLst/>
              <a:rect r="r" b="b" t="t" l="l"/>
              <a:pathLst>
                <a:path h="2206422" w="3758889">
                  <a:moveTo>
                    <a:pt x="0" y="0"/>
                  </a:moveTo>
                  <a:lnTo>
                    <a:pt x="3758889" y="0"/>
                  </a:lnTo>
                  <a:lnTo>
                    <a:pt x="3758889" y="2206422"/>
                  </a:lnTo>
                  <a:lnTo>
                    <a:pt x="0" y="2206422"/>
                  </a:lnTo>
                  <a:close/>
                </a:path>
              </a:pathLst>
            </a:custGeom>
            <a:solidFill>
              <a:srgbClr val="366994"/>
            </a:solidFill>
          </p:spPr>
        </p:sp>
        <p:sp>
          <p:nvSpPr>
            <p:cNvPr name="TextBox 8" id="8"/>
            <p:cNvSpPr txBox="true"/>
            <p:nvPr/>
          </p:nvSpPr>
          <p:spPr>
            <a:xfrm>
              <a:off x="0" y="-38100"/>
              <a:ext cx="3758889" cy="2244522"/>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562381" y="6859351"/>
            <a:ext cx="13540776" cy="2398949"/>
            <a:chOff x="0" y="0"/>
            <a:chExt cx="2830619" cy="501486"/>
          </a:xfrm>
        </p:grpSpPr>
        <p:sp>
          <p:nvSpPr>
            <p:cNvPr name="Freeform 10" id="10"/>
            <p:cNvSpPr/>
            <p:nvPr/>
          </p:nvSpPr>
          <p:spPr>
            <a:xfrm flipH="false" flipV="false" rot="0">
              <a:off x="0" y="0"/>
              <a:ext cx="2830619" cy="501486"/>
            </a:xfrm>
            <a:custGeom>
              <a:avLst/>
              <a:gdLst/>
              <a:ahLst/>
              <a:cxnLst/>
              <a:rect r="r" b="b" t="t" l="l"/>
              <a:pathLst>
                <a:path h="501486" w="2830619">
                  <a:moveTo>
                    <a:pt x="53744" y="0"/>
                  </a:moveTo>
                  <a:lnTo>
                    <a:pt x="2776875" y="0"/>
                  </a:lnTo>
                  <a:cubicBezTo>
                    <a:pt x="2791129" y="0"/>
                    <a:pt x="2804799" y="5662"/>
                    <a:pt x="2814878" y="15741"/>
                  </a:cubicBezTo>
                  <a:cubicBezTo>
                    <a:pt x="2824957" y="25820"/>
                    <a:pt x="2830619" y="39490"/>
                    <a:pt x="2830619" y="53744"/>
                  </a:cubicBezTo>
                  <a:lnTo>
                    <a:pt x="2830619" y="447742"/>
                  </a:lnTo>
                  <a:cubicBezTo>
                    <a:pt x="2830619" y="461996"/>
                    <a:pt x="2824957" y="475666"/>
                    <a:pt x="2814878" y="485745"/>
                  </a:cubicBezTo>
                  <a:cubicBezTo>
                    <a:pt x="2804799" y="495824"/>
                    <a:pt x="2791129" y="501486"/>
                    <a:pt x="2776875" y="501486"/>
                  </a:cubicBezTo>
                  <a:lnTo>
                    <a:pt x="53744" y="501486"/>
                  </a:lnTo>
                  <a:cubicBezTo>
                    <a:pt x="39490" y="501486"/>
                    <a:pt x="25820" y="495824"/>
                    <a:pt x="15741" y="485745"/>
                  </a:cubicBezTo>
                  <a:cubicBezTo>
                    <a:pt x="5662" y="475666"/>
                    <a:pt x="0" y="461996"/>
                    <a:pt x="0" y="447742"/>
                  </a:cubicBezTo>
                  <a:lnTo>
                    <a:pt x="0" y="53744"/>
                  </a:lnTo>
                  <a:cubicBezTo>
                    <a:pt x="0" y="39490"/>
                    <a:pt x="5662" y="25820"/>
                    <a:pt x="15741" y="15741"/>
                  </a:cubicBezTo>
                  <a:cubicBezTo>
                    <a:pt x="25820" y="5662"/>
                    <a:pt x="39490" y="0"/>
                    <a:pt x="53744" y="0"/>
                  </a:cubicBezTo>
                  <a:close/>
                </a:path>
              </a:pathLst>
            </a:custGeom>
            <a:solidFill>
              <a:srgbClr val="FFB001"/>
            </a:solidFill>
          </p:spPr>
        </p:sp>
        <p:sp>
          <p:nvSpPr>
            <p:cNvPr name="TextBox 11" id="11"/>
            <p:cNvSpPr txBox="true"/>
            <p:nvPr/>
          </p:nvSpPr>
          <p:spPr>
            <a:xfrm>
              <a:off x="0" y="-38100"/>
              <a:ext cx="2830619" cy="539586"/>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memungkinkan admin untuk menghapus data dokter berdasarkan ID yang dimasukkan, kemudian menampilkan tabel data dokter yang sudah diperbarui.</a:t>
              </a:r>
            </a:p>
          </p:txBody>
        </p:sp>
      </p:grpSp>
      <p:sp>
        <p:nvSpPr>
          <p:cNvPr name="Freeform 12" id="12"/>
          <p:cNvSpPr/>
          <p:nvPr/>
        </p:nvSpPr>
        <p:spPr>
          <a:xfrm flipH="false" flipV="false" rot="0">
            <a:off x="562381" y="1898701"/>
            <a:ext cx="13540776" cy="4607346"/>
          </a:xfrm>
          <a:custGeom>
            <a:avLst/>
            <a:gdLst/>
            <a:ahLst/>
            <a:cxnLst/>
            <a:rect r="r" b="b" t="t" l="l"/>
            <a:pathLst>
              <a:path h="4607346" w="13540776">
                <a:moveTo>
                  <a:pt x="0" y="0"/>
                </a:moveTo>
                <a:lnTo>
                  <a:pt x="13540776" y="0"/>
                </a:lnTo>
                <a:lnTo>
                  <a:pt x="13540776" y="4607347"/>
                </a:lnTo>
                <a:lnTo>
                  <a:pt x="0" y="4607347"/>
                </a:lnTo>
                <a:lnTo>
                  <a:pt x="0" y="0"/>
                </a:lnTo>
                <a:close/>
              </a:path>
            </a:pathLst>
          </a:custGeom>
          <a:blipFill>
            <a:blip r:embed="rId4"/>
            <a:stretch>
              <a:fillRect l="0" t="0" r="0" b="0"/>
            </a:stretch>
          </a:blipFill>
        </p:spPr>
      </p:sp>
      <p:sp>
        <p:nvSpPr>
          <p:cNvPr name="Freeform 13" id="13"/>
          <p:cNvSpPr/>
          <p:nvPr/>
        </p:nvSpPr>
        <p:spPr>
          <a:xfrm flipH="true" flipV="false" rot="0">
            <a:off x="15399739" y="5143500"/>
            <a:ext cx="2188325" cy="5143500"/>
          </a:xfrm>
          <a:custGeom>
            <a:avLst/>
            <a:gdLst/>
            <a:ahLst/>
            <a:cxnLst/>
            <a:rect r="r" b="b" t="t" l="l"/>
            <a:pathLst>
              <a:path h="5143500" w="2188325">
                <a:moveTo>
                  <a:pt x="2188326" y="0"/>
                </a:moveTo>
                <a:lnTo>
                  <a:pt x="0" y="0"/>
                </a:lnTo>
                <a:lnTo>
                  <a:pt x="0" y="5143500"/>
                </a:lnTo>
                <a:lnTo>
                  <a:pt x="2188326" y="5143500"/>
                </a:lnTo>
                <a:lnTo>
                  <a:pt x="218832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4589" y="672674"/>
            <a:ext cx="16730561" cy="218361"/>
            <a:chOff x="0" y="0"/>
            <a:chExt cx="812800" cy="10608"/>
          </a:xfrm>
        </p:grpSpPr>
        <p:sp>
          <p:nvSpPr>
            <p:cNvPr name="Freeform 4" id="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5" id="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04194" y="1490372"/>
            <a:ext cx="14272031" cy="8377508"/>
            <a:chOff x="0" y="0"/>
            <a:chExt cx="3758889" cy="2206422"/>
          </a:xfrm>
        </p:grpSpPr>
        <p:sp>
          <p:nvSpPr>
            <p:cNvPr name="Freeform 7" id="7"/>
            <p:cNvSpPr/>
            <p:nvPr/>
          </p:nvSpPr>
          <p:spPr>
            <a:xfrm flipH="false" flipV="false" rot="0">
              <a:off x="0" y="0"/>
              <a:ext cx="3758889" cy="2206422"/>
            </a:xfrm>
            <a:custGeom>
              <a:avLst/>
              <a:gdLst/>
              <a:ahLst/>
              <a:cxnLst/>
              <a:rect r="r" b="b" t="t" l="l"/>
              <a:pathLst>
                <a:path h="2206422" w="3758889">
                  <a:moveTo>
                    <a:pt x="0" y="0"/>
                  </a:moveTo>
                  <a:lnTo>
                    <a:pt x="3758889" y="0"/>
                  </a:lnTo>
                  <a:lnTo>
                    <a:pt x="3758889" y="2206422"/>
                  </a:lnTo>
                  <a:lnTo>
                    <a:pt x="0" y="2206422"/>
                  </a:lnTo>
                  <a:close/>
                </a:path>
              </a:pathLst>
            </a:custGeom>
            <a:solidFill>
              <a:srgbClr val="366994"/>
            </a:solidFill>
          </p:spPr>
        </p:sp>
        <p:sp>
          <p:nvSpPr>
            <p:cNvPr name="TextBox 8" id="8"/>
            <p:cNvSpPr txBox="true"/>
            <p:nvPr/>
          </p:nvSpPr>
          <p:spPr>
            <a:xfrm>
              <a:off x="0" y="-38100"/>
              <a:ext cx="3758889" cy="2244522"/>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562381" y="6859351"/>
            <a:ext cx="13540776" cy="2398949"/>
            <a:chOff x="0" y="0"/>
            <a:chExt cx="2830619" cy="501486"/>
          </a:xfrm>
        </p:grpSpPr>
        <p:sp>
          <p:nvSpPr>
            <p:cNvPr name="Freeform 10" id="10"/>
            <p:cNvSpPr/>
            <p:nvPr/>
          </p:nvSpPr>
          <p:spPr>
            <a:xfrm flipH="false" flipV="false" rot="0">
              <a:off x="0" y="0"/>
              <a:ext cx="2830619" cy="501486"/>
            </a:xfrm>
            <a:custGeom>
              <a:avLst/>
              <a:gdLst/>
              <a:ahLst/>
              <a:cxnLst/>
              <a:rect r="r" b="b" t="t" l="l"/>
              <a:pathLst>
                <a:path h="501486" w="2830619">
                  <a:moveTo>
                    <a:pt x="53744" y="0"/>
                  </a:moveTo>
                  <a:lnTo>
                    <a:pt x="2776875" y="0"/>
                  </a:lnTo>
                  <a:cubicBezTo>
                    <a:pt x="2791129" y="0"/>
                    <a:pt x="2804799" y="5662"/>
                    <a:pt x="2814878" y="15741"/>
                  </a:cubicBezTo>
                  <a:cubicBezTo>
                    <a:pt x="2824957" y="25820"/>
                    <a:pt x="2830619" y="39490"/>
                    <a:pt x="2830619" y="53744"/>
                  </a:cubicBezTo>
                  <a:lnTo>
                    <a:pt x="2830619" y="447742"/>
                  </a:lnTo>
                  <a:cubicBezTo>
                    <a:pt x="2830619" y="461996"/>
                    <a:pt x="2824957" y="475666"/>
                    <a:pt x="2814878" y="485745"/>
                  </a:cubicBezTo>
                  <a:cubicBezTo>
                    <a:pt x="2804799" y="495824"/>
                    <a:pt x="2791129" y="501486"/>
                    <a:pt x="2776875" y="501486"/>
                  </a:cubicBezTo>
                  <a:lnTo>
                    <a:pt x="53744" y="501486"/>
                  </a:lnTo>
                  <a:cubicBezTo>
                    <a:pt x="39490" y="501486"/>
                    <a:pt x="25820" y="495824"/>
                    <a:pt x="15741" y="485745"/>
                  </a:cubicBezTo>
                  <a:cubicBezTo>
                    <a:pt x="5662" y="475666"/>
                    <a:pt x="0" y="461996"/>
                    <a:pt x="0" y="447742"/>
                  </a:cubicBezTo>
                  <a:lnTo>
                    <a:pt x="0" y="53744"/>
                  </a:lnTo>
                  <a:cubicBezTo>
                    <a:pt x="0" y="39490"/>
                    <a:pt x="5662" y="25820"/>
                    <a:pt x="15741" y="15741"/>
                  </a:cubicBezTo>
                  <a:cubicBezTo>
                    <a:pt x="25820" y="5662"/>
                    <a:pt x="39490" y="0"/>
                    <a:pt x="53744" y="0"/>
                  </a:cubicBezTo>
                  <a:close/>
                </a:path>
              </a:pathLst>
            </a:custGeom>
            <a:solidFill>
              <a:srgbClr val="FFB001"/>
            </a:solidFill>
          </p:spPr>
        </p:sp>
        <p:sp>
          <p:nvSpPr>
            <p:cNvPr name="TextBox 11" id="11"/>
            <p:cNvSpPr txBox="true"/>
            <p:nvPr/>
          </p:nvSpPr>
          <p:spPr>
            <a:xfrm>
              <a:off x="0" y="-38100"/>
              <a:ext cx="2830619" cy="539586"/>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memungkinkan admin untuk menghapus data pasien berdasarkan ID yang dimasukkan. Setelah admin memasukkan ID dan menekan tombol "Hapus Pasien", sistem akan menghapus data pasien tersebut dan menampilkan pesan sukses serta tabel data pasien yang telah diperbarui.</a:t>
              </a:r>
            </a:p>
          </p:txBody>
        </p:sp>
      </p:grpSp>
      <p:sp>
        <p:nvSpPr>
          <p:cNvPr name="Freeform 12" id="12"/>
          <p:cNvSpPr/>
          <p:nvPr/>
        </p:nvSpPr>
        <p:spPr>
          <a:xfrm flipH="false" flipV="false" rot="0">
            <a:off x="562381" y="1903912"/>
            <a:ext cx="13540776" cy="4607346"/>
          </a:xfrm>
          <a:custGeom>
            <a:avLst/>
            <a:gdLst/>
            <a:ahLst/>
            <a:cxnLst/>
            <a:rect r="r" b="b" t="t" l="l"/>
            <a:pathLst>
              <a:path h="4607346" w="13540776">
                <a:moveTo>
                  <a:pt x="0" y="0"/>
                </a:moveTo>
                <a:lnTo>
                  <a:pt x="13540776" y="0"/>
                </a:lnTo>
                <a:lnTo>
                  <a:pt x="13540776" y="4607346"/>
                </a:lnTo>
                <a:lnTo>
                  <a:pt x="0" y="4607346"/>
                </a:lnTo>
                <a:lnTo>
                  <a:pt x="0" y="0"/>
                </a:lnTo>
                <a:close/>
              </a:path>
            </a:pathLst>
          </a:custGeom>
          <a:blipFill>
            <a:blip r:embed="rId4"/>
            <a:stretch>
              <a:fillRect l="0" t="0" r="0" b="0"/>
            </a:stretch>
          </a:blipFill>
        </p:spPr>
      </p:sp>
      <p:sp>
        <p:nvSpPr>
          <p:cNvPr name="Freeform 13" id="13"/>
          <p:cNvSpPr/>
          <p:nvPr/>
        </p:nvSpPr>
        <p:spPr>
          <a:xfrm flipH="false" flipV="false" rot="0">
            <a:off x="15281634" y="4802384"/>
            <a:ext cx="2213790" cy="5484616"/>
          </a:xfrm>
          <a:custGeom>
            <a:avLst/>
            <a:gdLst/>
            <a:ahLst/>
            <a:cxnLst/>
            <a:rect r="r" b="b" t="t" l="l"/>
            <a:pathLst>
              <a:path h="5484616" w="2213790">
                <a:moveTo>
                  <a:pt x="0" y="0"/>
                </a:moveTo>
                <a:lnTo>
                  <a:pt x="2213790" y="0"/>
                </a:lnTo>
                <a:lnTo>
                  <a:pt x="2213790" y="5484616"/>
                </a:lnTo>
                <a:lnTo>
                  <a:pt x="0" y="5484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4589" y="672674"/>
            <a:ext cx="16730561" cy="218361"/>
            <a:chOff x="0" y="0"/>
            <a:chExt cx="812800" cy="10608"/>
          </a:xfrm>
        </p:grpSpPr>
        <p:sp>
          <p:nvSpPr>
            <p:cNvPr name="Freeform 4" id="4"/>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5" id="5"/>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204194" y="1490372"/>
            <a:ext cx="14272031" cy="8377508"/>
            <a:chOff x="0" y="0"/>
            <a:chExt cx="3758889" cy="2206422"/>
          </a:xfrm>
        </p:grpSpPr>
        <p:sp>
          <p:nvSpPr>
            <p:cNvPr name="Freeform 7" id="7"/>
            <p:cNvSpPr/>
            <p:nvPr/>
          </p:nvSpPr>
          <p:spPr>
            <a:xfrm flipH="false" flipV="false" rot="0">
              <a:off x="0" y="0"/>
              <a:ext cx="3758889" cy="2206422"/>
            </a:xfrm>
            <a:custGeom>
              <a:avLst/>
              <a:gdLst/>
              <a:ahLst/>
              <a:cxnLst/>
              <a:rect r="r" b="b" t="t" l="l"/>
              <a:pathLst>
                <a:path h="2206422" w="3758889">
                  <a:moveTo>
                    <a:pt x="0" y="0"/>
                  </a:moveTo>
                  <a:lnTo>
                    <a:pt x="3758889" y="0"/>
                  </a:lnTo>
                  <a:lnTo>
                    <a:pt x="3758889" y="2206422"/>
                  </a:lnTo>
                  <a:lnTo>
                    <a:pt x="0" y="2206422"/>
                  </a:lnTo>
                  <a:close/>
                </a:path>
              </a:pathLst>
            </a:custGeom>
            <a:solidFill>
              <a:srgbClr val="366994"/>
            </a:solidFill>
          </p:spPr>
        </p:sp>
        <p:sp>
          <p:nvSpPr>
            <p:cNvPr name="TextBox 8" id="8"/>
            <p:cNvSpPr txBox="true"/>
            <p:nvPr/>
          </p:nvSpPr>
          <p:spPr>
            <a:xfrm>
              <a:off x="0" y="-38100"/>
              <a:ext cx="3758889" cy="2244522"/>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562381" y="6859351"/>
            <a:ext cx="13540776" cy="2398949"/>
            <a:chOff x="0" y="0"/>
            <a:chExt cx="2830619" cy="501486"/>
          </a:xfrm>
        </p:grpSpPr>
        <p:sp>
          <p:nvSpPr>
            <p:cNvPr name="Freeform 10" id="10"/>
            <p:cNvSpPr/>
            <p:nvPr/>
          </p:nvSpPr>
          <p:spPr>
            <a:xfrm flipH="false" flipV="false" rot="0">
              <a:off x="0" y="0"/>
              <a:ext cx="2830619" cy="501486"/>
            </a:xfrm>
            <a:custGeom>
              <a:avLst/>
              <a:gdLst/>
              <a:ahLst/>
              <a:cxnLst/>
              <a:rect r="r" b="b" t="t" l="l"/>
              <a:pathLst>
                <a:path h="501486" w="2830619">
                  <a:moveTo>
                    <a:pt x="53744" y="0"/>
                  </a:moveTo>
                  <a:lnTo>
                    <a:pt x="2776875" y="0"/>
                  </a:lnTo>
                  <a:cubicBezTo>
                    <a:pt x="2791129" y="0"/>
                    <a:pt x="2804799" y="5662"/>
                    <a:pt x="2814878" y="15741"/>
                  </a:cubicBezTo>
                  <a:cubicBezTo>
                    <a:pt x="2824957" y="25820"/>
                    <a:pt x="2830619" y="39490"/>
                    <a:pt x="2830619" y="53744"/>
                  </a:cubicBezTo>
                  <a:lnTo>
                    <a:pt x="2830619" y="447742"/>
                  </a:lnTo>
                  <a:cubicBezTo>
                    <a:pt x="2830619" y="461996"/>
                    <a:pt x="2824957" y="475666"/>
                    <a:pt x="2814878" y="485745"/>
                  </a:cubicBezTo>
                  <a:cubicBezTo>
                    <a:pt x="2804799" y="495824"/>
                    <a:pt x="2791129" y="501486"/>
                    <a:pt x="2776875" y="501486"/>
                  </a:cubicBezTo>
                  <a:lnTo>
                    <a:pt x="53744" y="501486"/>
                  </a:lnTo>
                  <a:cubicBezTo>
                    <a:pt x="39490" y="501486"/>
                    <a:pt x="25820" y="495824"/>
                    <a:pt x="15741" y="485745"/>
                  </a:cubicBezTo>
                  <a:cubicBezTo>
                    <a:pt x="5662" y="475666"/>
                    <a:pt x="0" y="461996"/>
                    <a:pt x="0" y="447742"/>
                  </a:cubicBezTo>
                  <a:lnTo>
                    <a:pt x="0" y="53744"/>
                  </a:lnTo>
                  <a:cubicBezTo>
                    <a:pt x="0" y="39490"/>
                    <a:pt x="5662" y="25820"/>
                    <a:pt x="15741" y="15741"/>
                  </a:cubicBezTo>
                  <a:cubicBezTo>
                    <a:pt x="25820" y="5662"/>
                    <a:pt x="39490" y="0"/>
                    <a:pt x="53744" y="0"/>
                  </a:cubicBezTo>
                  <a:close/>
                </a:path>
              </a:pathLst>
            </a:custGeom>
            <a:solidFill>
              <a:srgbClr val="FFB001"/>
            </a:solidFill>
          </p:spPr>
        </p:sp>
        <p:sp>
          <p:nvSpPr>
            <p:cNvPr name="TextBox 11" id="11"/>
            <p:cNvSpPr txBox="true"/>
            <p:nvPr/>
          </p:nvSpPr>
          <p:spPr>
            <a:xfrm>
              <a:off x="0" y="-38100"/>
              <a:ext cx="2830619" cy="539586"/>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memungkinkan pengguna untuk memfilter data pasien berdasarkan nama penyakit. Setelah pengguna memasukkan nama penyakit, fungsi memfilter_jenis_penyakit akan dipanggil untuk menyaring data pasien yang memiliki penyakit tersebut. Hasil filter kemudian ditampilkan dalam bentuk tabel.</a:t>
              </a:r>
            </a:p>
          </p:txBody>
        </p:sp>
      </p:grpSp>
      <p:sp>
        <p:nvSpPr>
          <p:cNvPr name="Freeform 12" id="12"/>
          <p:cNvSpPr/>
          <p:nvPr/>
        </p:nvSpPr>
        <p:spPr>
          <a:xfrm flipH="false" flipV="false" rot="0">
            <a:off x="622823" y="1986310"/>
            <a:ext cx="13419891" cy="3340696"/>
          </a:xfrm>
          <a:custGeom>
            <a:avLst/>
            <a:gdLst/>
            <a:ahLst/>
            <a:cxnLst/>
            <a:rect r="r" b="b" t="t" l="l"/>
            <a:pathLst>
              <a:path h="3340696" w="13419891">
                <a:moveTo>
                  <a:pt x="0" y="0"/>
                </a:moveTo>
                <a:lnTo>
                  <a:pt x="13419891" y="0"/>
                </a:lnTo>
                <a:lnTo>
                  <a:pt x="13419891" y="3340697"/>
                </a:lnTo>
                <a:lnTo>
                  <a:pt x="0" y="3340697"/>
                </a:lnTo>
                <a:lnTo>
                  <a:pt x="0" y="0"/>
                </a:lnTo>
                <a:close/>
              </a:path>
            </a:pathLst>
          </a:custGeom>
          <a:blipFill>
            <a:blip r:embed="rId4"/>
            <a:stretch>
              <a:fillRect l="0" t="0" r="0" b="0"/>
            </a:stretch>
          </a:blipFill>
        </p:spPr>
      </p:sp>
      <p:sp>
        <p:nvSpPr>
          <p:cNvPr name="Freeform 13" id="13"/>
          <p:cNvSpPr/>
          <p:nvPr/>
        </p:nvSpPr>
        <p:spPr>
          <a:xfrm flipH="false" flipV="false" rot="0">
            <a:off x="15103420" y="5143500"/>
            <a:ext cx="2897636" cy="5143500"/>
          </a:xfrm>
          <a:custGeom>
            <a:avLst/>
            <a:gdLst/>
            <a:ahLst/>
            <a:cxnLst/>
            <a:rect r="r" b="b" t="t" l="l"/>
            <a:pathLst>
              <a:path h="5143500" w="2897636">
                <a:moveTo>
                  <a:pt x="0" y="0"/>
                </a:moveTo>
                <a:lnTo>
                  <a:pt x="2897636" y="0"/>
                </a:lnTo>
                <a:lnTo>
                  <a:pt x="2897636"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640113" y="1348799"/>
            <a:ext cx="10232902" cy="7589402"/>
            <a:chOff x="0" y="0"/>
            <a:chExt cx="13716000" cy="10172700"/>
          </a:xfrm>
        </p:grpSpPr>
        <p:sp>
          <p:nvSpPr>
            <p:cNvPr name="Freeform 3" id="3"/>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4" id="4"/>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0" t="-21045" r="0" b="-21045"/>
              </a:stretch>
            </a:blipFill>
          </p:spPr>
        </p:sp>
      </p:grpSp>
      <p:sp>
        <p:nvSpPr>
          <p:cNvPr name="TextBox 5" id="5"/>
          <p:cNvSpPr txBox="true"/>
          <p:nvPr/>
        </p:nvSpPr>
        <p:spPr>
          <a:xfrm rot="0">
            <a:off x="1028700" y="891599"/>
            <a:ext cx="6272672" cy="904875"/>
          </a:xfrm>
          <a:prstGeom prst="rect">
            <a:avLst/>
          </a:prstGeom>
        </p:spPr>
        <p:txBody>
          <a:bodyPr anchor="t" rtlCol="false" tIns="0" lIns="0" bIns="0" rIns="0">
            <a:spAutoFit/>
          </a:bodyPr>
          <a:lstStyle/>
          <a:p>
            <a:pPr algn="l" marL="0" indent="0" lvl="0">
              <a:lnSpc>
                <a:spcPts val="7109"/>
              </a:lnSpc>
            </a:pPr>
            <a:r>
              <a:rPr lang="en-US" sz="5925">
                <a:solidFill>
                  <a:srgbClr val="000000"/>
                </a:solidFill>
                <a:latin typeface="DM Sans Bold"/>
              </a:rPr>
              <a:t>TOPICS</a:t>
            </a:r>
          </a:p>
        </p:txBody>
      </p:sp>
      <p:grpSp>
        <p:nvGrpSpPr>
          <p:cNvPr name="Group 6" id="6"/>
          <p:cNvGrpSpPr/>
          <p:nvPr/>
        </p:nvGrpSpPr>
        <p:grpSpPr>
          <a:xfrm rot="0">
            <a:off x="1028700" y="2212483"/>
            <a:ext cx="6057546" cy="791302"/>
            <a:chOff x="0" y="0"/>
            <a:chExt cx="1787484" cy="233501"/>
          </a:xfrm>
        </p:grpSpPr>
        <p:sp>
          <p:nvSpPr>
            <p:cNvPr name="Freeform 7" id="7"/>
            <p:cNvSpPr/>
            <p:nvPr/>
          </p:nvSpPr>
          <p:spPr>
            <a:xfrm flipH="false" flipV="false" rot="0">
              <a:off x="0" y="0"/>
              <a:ext cx="1787484" cy="233501"/>
            </a:xfrm>
            <a:custGeom>
              <a:avLst/>
              <a:gdLst/>
              <a:ahLst/>
              <a:cxnLst/>
              <a:rect r="r" b="b" t="t" l="l"/>
              <a:pathLst>
                <a:path h="233501" w="1787484">
                  <a:moveTo>
                    <a:pt x="116750" y="0"/>
                  </a:moveTo>
                  <a:lnTo>
                    <a:pt x="1670734" y="0"/>
                  </a:lnTo>
                  <a:cubicBezTo>
                    <a:pt x="1735214" y="0"/>
                    <a:pt x="1787484" y="52271"/>
                    <a:pt x="1787484" y="116750"/>
                  </a:cubicBezTo>
                  <a:lnTo>
                    <a:pt x="1787484" y="116750"/>
                  </a:lnTo>
                  <a:cubicBezTo>
                    <a:pt x="1787484" y="147714"/>
                    <a:pt x="1775184" y="177410"/>
                    <a:pt x="1753289" y="199305"/>
                  </a:cubicBezTo>
                  <a:cubicBezTo>
                    <a:pt x="1731394" y="221200"/>
                    <a:pt x="1701698" y="233501"/>
                    <a:pt x="1670734" y="233501"/>
                  </a:cubicBezTo>
                  <a:lnTo>
                    <a:pt x="116750" y="233501"/>
                  </a:lnTo>
                  <a:cubicBezTo>
                    <a:pt x="85786" y="233501"/>
                    <a:pt x="56090" y="221200"/>
                    <a:pt x="34195" y="199305"/>
                  </a:cubicBezTo>
                  <a:cubicBezTo>
                    <a:pt x="12300" y="177410"/>
                    <a:pt x="0" y="147714"/>
                    <a:pt x="0" y="116750"/>
                  </a:cubicBezTo>
                  <a:lnTo>
                    <a:pt x="0" y="116750"/>
                  </a:lnTo>
                  <a:cubicBezTo>
                    <a:pt x="0" y="85786"/>
                    <a:pt x="12300" y="56090"/>
                    <a:pt x="34195" y="34195"/>
                  </a:cubicBezTo>
                  <a:cubicBezTo>
                    <a:pt x="56090" y="12300"/>
                    <a:pt x="85786" y="0"/>
                    <a:pt x="116750" y="0"/>
                  </a:cubicBezTo>
                  <a:close/>
                </a:path>
              </a:pathLst>
            </a:custGeom>
            <a:solidFill>
              <a:srgbClr val="35A1F4"/>
            </a:solidFill>
          </p:spPr>
        </p:sp>
        <p:sp>
          <p:nvSpPr>
            <p:cNvPr name="TextBox 8" id="8"/>
            <p:cNvSpPr txBox="true"/>
            <p:nvPr/>
          </p:nvSpPr>
          <p:spPr>
            <a:xfrm>
              <a:off x="0" y="-38100"/>
              <a:ext cx="1787484" cy="271601"/>
            </a:xfrm>
            <a:prstGeom prst="rect">
              <a:avLst/>
            </a:prstGeom>
          </p:spPr>
          <p:txBody>
            <a:bodyPr anchor="ctr" rtlCol="false" tIns="50800" lIns="50800" bIns="50800" rIns="50800"/>
            <a:lstStyle/>
            <a:p>
              <a:pPr algn="ctr">
                <a:lnSpc>
                  <a:spcPts val="2520"/>
                </a:lnSpc>
              </a:pPr>
              <a:r>
                <a:rPr lang="en-US" sz="1800">
                  <a:solidFill>
                    <a:srgbClr val="FFFFFF"/>
                  </a:solidFill>
                  <a:latin typeface="DM Sans Bold"/>
                </a:rPr>
                <a:t>LATAR BELAKANG</a:t>
              </a:r>
            </a:p>
          </p:txBody>
        </p:sp>
      </p:grpSp>
      <p:grpSp>
        <p:nvGrpSpPr>
          <p:cNvPr name="Group 9" id="9"/>
          <p:cNvGrpSpPr/>
          <p:nvPr/>
        </p:nvGrpSpPr>
        <p:grpSpPr>
          <a:xfrm rot="0">
            <a:off x="1028700" y="4352198"/>
            <a:ext cx="6057546" cy="791302"/>
            <a:chOff x="0" y="0"/>
            <a:chExt cx="1787484" cy="233501"/>
          </a:xfrm>
        </p:grpSpPr>
        <p:sp>
          <p:nvSpPr>
            <p:cNvPr name="Freeform 10" id="10"/>
            <p:cNvSpPr/>
            <p:nvPr/>
          </p:nvSpPr>
          <p:spPr>
            <a:xfrm flipH="false" flipV="false" rot="0">
              <a:off x="0" y="0"/>
              <a:ext cx="1787484" cy="233501"/>
            </a:xfrm>
            <a:custGeom>
              <a:avLst/>
              <a:gdLst/>
              <a:ahLst/>
              <a:cxnLst/>
              <a:rect r="r" b="b" t="t" l="l"/>
              <a:pathLst>
                <a:path h="233501" w="1787484">
                  <a:moveTo>
                    <a:pt x="116750" y="0"/>
                  </a:moveTo>
                  <a:lnTo>
                    <a:pt x="1670734" y="0"/>
                  </a:lnTo>
                  <a:cubicBezTo>
                    <a:pt x="1735214" y="0"/>
                    <a:pt x="1787484" y="52271"/>
                    <a:pt x="1787484" y="116750"/>
                  </a:cubicBezTo>
                  <a:lnTo>
                    <a:pt x="1787484" y="116750"/>
                  </a:lnTo>
                  <a:cubicBezTo>
                    <a:pt x="1787484" y="147714"/>
                    <a:pt x="1775184" y="177410"/>
                    <a:pt x="1753289" y="199305"/>
                  </a:cubicBezTo>
                  <a:cubicBezTo>
                    <a:pt x="1731394" y="221200"/>
                    <a:pt x="1701698" y="233501"/>
                    <a:pt x="1670734" y="233501"/>
                  </a:cubicBezTo>
                  <a:lnTo>
                    <a:pt x="116750" y="233501"/>
                  </a:lnTo>
                  <a:cubicBezTo>
                    <a:pt x="85786" y="233501"/>
                    <a:pt x="56090" y="221200"/>
                    <a:pt x="34195" y="199305"/>
                  </a:cubicBezTo>
                  <a:cubicBezTo>
                    <a:pt x="12300" y="177410"/>
                    <a:pt x="0" y="147714"/>
                    <a:pt x="0" y="116750"/>
                  </a:cubicBezTo>
                  <a:lnTo>
                    <a:pt x="0" y="116750"/>
                  </a:lnTo>
                  <a:cubicBezTo>
                    <a:pt x="0" y="85786"/>
                    <a:pt x="12300" y="56090"/>
                    <a:pt x="34195" y="34195"/>
                  </a:cubicBezTo>
                  <a:cubicBezTo>
                    <a:pt x="56090" y="12300"/>
                    <a:pt x="85786" y="0"/>
                    <a:pt x="116750" y="0"/>
                  </a:cubicBezTo>
                  <a:close/>
                </a:path>
              </a:pathLst>
            </a:custGeom>
            <a:solidFill>
              <a:srgbClr val="35A1F4"/>
            </a:solidFill>
          </p:spPr>
        </p:sp>
        <p:sp>
          <p:nvSpPr>
            <p:cNvPr name="TextBox 11" id="11"/>
            <p:cNvSpPr txBox="true"/>
            <p:nvPr/>
          </p:nvSpPr>
          <p:spPr>
            <a:xfrm>
              <a:off x="0" y="-38100"/>
              <a:ext cx="1787484" cy="271601"/>
            </a:xfrm>
            <a:prstGeom prst="rect">
              <a:avLst/>
            </a:prstGeom>
          </p:spPr>
          <p:txBody>
            <a:bodyPr anchor="ctr" rtlCol="false" tIns="50800" lIns="50800" bIns="50800" rIns="50800"/>
            <a:lstStyle/>
            <a:p>
              <a:pPr algn="ctr">
                <a:lnSpc>
                  <a:spcPts val="2520"/>
                </a:lnSpc>
              </a:pPr>
              <a:r>
                <a:rPr lang="en-US" sz="1800">
                  <a:solidFill>
                    <a:srgbClr val="FFFFFF"/>
                  </a:solidFill>
                  <a:latin typeface="DM Sans Bold"/>
                </a:rPr>
                <a:t>PROSES SEARCHING</a:t>
              </a:r>
            </a:p>
          </p:txBody>
        </p:sp>
      </p:grpSp>
      <p:grpSp>
        <p:nvGrpSpPr>
          <p:cNvPr name="Group 12" id="12"/>
          <p:cNvGrpSpPr/>
          <p:nvPr/>
        </p:nvGrpSpPr>
        <p:grpSpPr>
          <a:xfrm rot="0">
            <a:off x="1028700" y="6506302"/>
            <a:ext cx="6057546" cy="791302"/>
            <a:chOff x="0" y="0"/>
            <a:chExt cx="1787484" cy="233501"/>
          </a:xfrm>
        </p:grpSpPr>
        <p:sp>
          <p:nvSpPr>
            <p:cNvPr name="Freeform 13" id="13"/>
            <p:cNvSpPr/>
            <p:nvPr/>
          </p:nvSpPr>
          <p:spPr>
            <a:xfrm flipH="false" flipV="false" rot="0">
              <a:off x="0" y="0"/>
              <a:ext cx="1787484" cy="233501"/>
            </a:xfrm>
            <a:custGeom>
              <a:avLst/>
              <a:gdLst/>
              <a:ahLst/>
              <a:cxnLst/>
              <a:rect r="r" b="b" t="t" l="l"/>
              <a:pathLst>
                <a:path h="233501" w="1787484">
                  <a:moveTo>
                    <a:pt x="116750" y="0"/>
                  </a:moveTo>
                  <a:lnTo>
                    <a:pt x="1670734" y="0"/>
                  </a:lnTo>
                  <a:cubicBezTo>
                    <a:pt x="1735214" y="0"/>
                    <a:pt x="1787484" y="52271"/>
                    <a:pt x="1787484" y="116750"/>
                  </a:cubicBezTo>
                  <a:lnTo>
                    <a:pt x="1787484" y="116750"/>
                  </a:lnTo>
                  <a:cubicBezTo>
                    <a:pt x="1787484" y="147714"/>
                    <a:pt x="1775184" y="177410"/>
                    <a:pt x="1753289" y="199305"/>
                  </a:cubicBezTo>
                  <a:cubicBezTo>
                    <a:pt x="1731394" y="221200"/>
                    <a:pt x="1701698" y="233501"/>
                    <a:pt x="1670734" y="233501"/>
                  </a:cubicBezTo>
                  <a:lnTo>
                    <a:pt x="116750" y="233501"/>
                  </a:lnTo>
                  <a:cubicBezTo>
                    <a:pt x="85786" y="233501"/>
                    <a:pt x="56090" y="221200"/>
                    <a:pt x="34195" y="199305"/>
                  </a:cubicBezTo>
                  <a:cubicBezTo>
                    <a:pt x="12300" y="177410"/>
                    <a:pt x="0" y="147714"/>
                    <a:pt x="0" y="116750"/>
                  </a:cubicBezTo>
                  <a:lnTo>
                    <a:pt x="0" y="116750"/>
                  </a:lnTo>
                  <a:cubicBezTo>
                    <a:pt x="0" y="85786"/>
                    <a:pt x="12300" y="56090"/>
                    <a:pt x="34195" y="34195"/>
                  </a:cubicBezTo>
                  <a:cubicBezTo>
                    <a:pt x="56090" y="12300"/>
                    <a:pt x="85786" y="0"/>
                    <a:pt x="116750" y="0"/>
                  </a:cubicBezTo>
                  <a:close/>
                </a:path>
              </a:pathLst>
            </a:custGeom>
            <a:solidFill>
              <a:srgbClr val="35A1F4"/>
            </a:solidFill>
          </p:spPr>
        </p:sp>
        <p:sp>
          <p:nvSpPr>
            <p:cNvPr name="TextBox 14" id="14"/>
            <p:cNvSpPr txBox="true"/>
            <p:nvPr/>
          </p:nvSpPr>
          <p:spPr>
            <a:xfrm>
              <a:off x="0" y="-38100"/>
              <a:ext cx="1787484" cy="271601"/>
            </a:xfrm>
            <a:prstGeom prst="rect">
              <a:avLst/>
            </a:prstGeom>
          </p:spPr>
          <p:txBody>
            <a:bodyPr anchor="ctr" rtlCol="false" tIns="50800" lIns="50800" bIns="50800" rIns="50800"/>
            <a:lstStyle/>
            <a:p>
              <a:pPr algn="ctr">
                <a:lnSpc>
                  <a:spcPts val="2520"/>
                </a:lnSpc>
              </a:pPr>
              <a:r>
                <a:rPr lang="en-US" sz="1800">
                  <a:solidFill>
                    <a:srgbClr val="FFFFFF"/>
                  </a:solidFill>
                  <a:latin typeface="DM Sans Bold"/>
                </a:rPr>
                <a:t>DATA VISUALISASI</a:t>
              </a:r>
            </a:p>
          </p:txBody>
        </p:sp>
      </p:grpSp>
      <p:grpSp>
        <p:nvGrpSpPr>
          <p:cNvPr name="Group 15" id="15"/>
          <p:cNvGrpSpPr/>
          <p:nvPr/>
        </p:nvGrpSpPr>
        <p:grpSpPr>
          <a:xfrm rot="0">
            <a:off x="1028700" y="3289536"/>
            <a:ext cx="6057546" cy="791302"/>
            <a:chOff x="0" y="0"/>
            <a:chExt cx="1787484" cy="233501"/>
          </a:xfrm>
        </p:grpSpPr>
        <p:sp>
          <p:nvSpPr>
            <p:cNvPr name="Freeform 16" id="16"/>
            <p:cNvSpPr/>
            <p:nvPr/>
          </p:nvSpPr>
          <p:spPr>
            <a:xfrm flipH="false" flipV="false" rot="0">
              <a:off x="0" y="0"/>
              <a:ext cx="1787484" cy="233501"/>
            </a:xfrm>
            <a:custGeom>
              <a:avLst/>
              <a:gdLst/>
              <a:ahLst/>
              <a:cxnLst/>
              <a:rect r="r" b="b" t="t" l="l"/>
              <a:pathLst>
                <a:path h="233501" w="1787484">
                  <a:moveTo>
                    <a:pt x="116750" y="0"/>
                  </a:moveTo>
                  <a:lnTo>
                    <a:pt x="1670734" y="0"/>
                  </a:lnTo>
                  <a:cubicBezTo>
                    <a:pt x="1735214" y="0"/>
                    <a:pt x="1787484" y="52271"/>
                    <a:pt x="1787484" y="116750"/>
                  </a:cubicBezTo>
                  <a:lnTo>
                    <a:pt x="1787484" y="116750"/>
                  </a:lnTo>
                  <a:cubicBezTo>
                    <a:pt x="1787484" y="147714"/>
                    <a:pt x="1775184" y="177410"/>
                    <a:pt x="1753289" y="199305"/>
                  </a:cubicBezTo>
                  <a:cubicBezTo>
                    <a:pt x="1731394" y="221200"/>
                    <a:pt x="1701698" y="233501"/>
                    <a:pt x="1670734" y="233501"/>
                  </a:cubicBezTo>
                  <a:lnTo>
                    <a:pt x="116750" y="233501"/>
                  </a:lnTo>
                  <a:cubicBezTo>
                    <a:pt x="85786" y="233501"/>
                    <a:pt x="56090" y="221200"/>
                    <a:pt x="34195" y="199305"/>
                  </a:cubicBezTo>
                  <a:cubicBezTo>
                    <a:pt x="12300" y="177410"/>
                    <a:pt x="0" y="147714"/>
                    <a:pt x="0" y="116750"/>
                  </a:cubicBezTo>
                  <a:lnTo>
                    <a:pt x="0" y="116750"/>
                  </a:lnTo>
                  <a:cubicBezTo>
                    <a:pt x="0" y="85786"/>
                    <a:pt x="12300" y="56090"/>
                    <a:pt x="34195" y="34195"/>
                  </a:cubicBezTo>
                  <a:cubicBezTo>
                    <a:pt x="56090" y="12300"/>
                    <a:pt x="85786" y="0"/>
                    <a:pt x="116750" y="0"/>
                  </a:cubicBezTo>
                  <a:close/>
                </a:path>
              </a:pathLst>
            </a:custGeom>
            <a:solidFill>
              <a:srgbClr val="FFB001"/>
            </a:solidFill>
          </p:spPr>
        </p:sp>
        <p:sp>
          <p:nvSpPr>
            <p:cNvPr name="TextBox 17" id="17"/>
            <p:cNvSpPr txBox="true"/>
            <p:nvPr/>
          </p:nvSpPr>
          <p:spPr>
            <a:xfrm>
              <a:off x="0" y="-38100"/>
              <a:ext cx="1787484" cy="271601"/>
            </a:xfrm>
            <a:prstGeom prst="rect">
              <a:avLst/>
            </a:prstGeom>
          </p:spPr>
          <p:txBody>
            <a:bodyPr anchor="ctr" rtlCol="false" tIns="50800" lIns="50800" bIns="50800" rIns="50800"/>
            <a:lstStyle/>
            <a:p>
              <a:pPr algn="ctr">
                <a:lnSpc>
                  <a:spcPts val="2520"/>
                </a:lnSpc>
              </a:pPr>
              <a:r>
                <a:rPr lang="en-US" sz="1800">
                  <a:solidFill>
                    <a:srgbClr val="FFFFFF"/>
                  </a:solidFill>
                  <a:latin typeface="DM Sans Bold"/>
                </a:rPr>
                <a:t>PROSES CRUD (CREATE, READ, UPDATE DAN DELETE)</a:t>
              </a:r>
            </a:p>
          </p:txBody>
        </p:sp>
      </p:grpSp>
      <p:grpSp>
        <p:nvGrpSpPr>
          <p:cNvPr name="Group 18" id="18"/>
          <p:cNvGrpSpPr/>
          <p:nvPr/>
        </p:nvGrpSpPr>
        <p:grpSpPr>
          <a:xfrm rot="0">
            <a:off x="1028700" y="5429250"/>
            <a:ext cx="6057546" cy="791302"/>
            <a:chOff x="0" y="0"/>
            <a:chExt cx="1787484" cy="233501"/>
          </a:xfrm>
        </p:grpSpPr>
        <p:sp>
          <p:nvSpPr>
            <p:cNvPr name="Freeform 19" id="19"/>
            <p:cNvSpPr/>
            <p:nvPr/>
          </p:nvSpPr>
          <p:spPr>
            <a:xfrm flipH="false" flipV="false" rot="0">
              <a:off x="0" y="0"/>
              <a:ext cx="1787484" cy="233501"/>
            </a:xfrm>
            <a:custGeom>
              <a:avLst/>
              <a:gdLst/>
              <a:ahLst/>
              <a:cxnLst/>
              <a:rect r="r" b="b" t="t" l="l"/>
              <a:pathLst>
                <a:path h="233501" w="1787484">
                  <a:moveTo>
                    <a:pt x="116750" y="0"/>
                  </a:moveTo>
                  <a:lnTo>
                    <a:pt x="1670734" y="0"/>
                  </a:lnTo>
                  <a:cubicBezTo>
                    <a:pt x="1735214" y="0"/>
                    <a:pt x="1787484" y="52271"/>
                    <a:pt x="1787484" y="116750"/>
                  </a:cubicBezTo>
                  <a:lnTo>
                    <a:pt x="1787484" y="116750"/>
                  </a:lnTo>
                  <a:cubicBezTo>
                    <a:pt x="1787484" y="147714"/>
                    <a:pt x="1775184" y="177410"/>
                    <a:pt x="1753289" y="199305"/>
                  </a:cubicBezTo>
                  <a:cubicBezTo>
                    <a:pt x="1731394" y="221200"/>
                    <a:pt x="1701698" y="233501"/>
                    <a:pt x="1670734" y="233501"/>
                  </a:cubicBezTo>
                  <a:lnTo>
                    <a:pt x="116750" y="233501"/>
                  </a:lnTo>
                  <a:cubicBezTo>
                    <a:pt x="85786" y="233501"/>
                    <a:pt x="56090" y="221200"/>
                    <a:pt x="34195" y="199305"/>
                  </a:cubicBezTo>
                  <a:cubicBezTo>
                    <a:pt x="12300" y="177410"/>
                    <a:pt x="0" y="147714"/>
                    <a:pt x="0" y="116750"/>
                  </a:cubicBezTo>
                  <a:lnTo>
                    <a:pt x="0" y="116750"/>
                  </a:lnTo>
                  <a:cubicBezTo>
                    <a:pt x="0" y="85786"/>
                    <a:pt x="12300" y="56090"/>
                    <a:pt x="34195" y="34195"/>
                  </a:cubicBezTo>
                  <a:cubicBezTo>
                    <a:pt x="56090" y="12300"/>
                    <a:pt x="85786" y="0"/>
                    <a:pt x="116750" y="0"/>
                  </a:cubicBezTo>
                  <a:close/>
                </a:path>
              </a:pathLst>
            </a:custGeom>
            <a:solidFill>
              <a:srgbClr val="FFB001"/>
            </a:solidFill>
          </p:spPr>
        </p:sp>
        <p:sp>
          <p:nvSpPr>
            <p:cNvPr name="TextBox 20" id="20"/>
            <p:cNvSpPr txBox="true"/>
            <p:nvPr/>
          </p:nvSpPr>
          <p:spPr>
            <a:xfrm>
              <a:off x="0" y="-38100"/>
              <a:ext cx="1787484" cy="271601"/>
            </a:xfrm>
            <a:prstGeom prst="rect">
              <a:avLst/>
            </a:prstGeom>
          </p:spPr>
          <p:txBody>
            <a:bodyPr anchor="ctr" rtlCol="false" tIns="50800" lIns="50800" bIns="50800" rIns="50800"/>
            <a:lstStyle/>
            <a:p>
              <a:pPr algn="ctr">
                <a:lnSpc>
                  <a:spcPts val="2520"/>
                </a:lnSpc>
              </a:pPr>
              <a:r>
                <a:rPr lang="en-US" sz="1800">
                  <a:solidFill>
                    <a:srgbClr val="FFFFFF"/>
                  </a:solidFill>
                  <a:latin typeface="DM Sans Bold"/>
                </a:rPr>
                <a:t>PROSES FILTERING</a:t>
              </a:r>
            </a:p>
          </p:txBody>
        </p:sp>
      </p:grpSp>
      <p:grpSp>
        <p:nvGrpSpPr>
          <p:cNvPr name="Group 21" id="21"/>
          <p:cNvGrpSpPr/>
          <p:nvPr/>
        </p:nvGrpSpPr>
        <p:grpSpPr>
          <a:xfrm rot="0">
            <a:off x="1028700" y="7583355"/>
            <a:ext cx="6057546" cy="791302"/>
            <a:chOff x="0" y="0"/>
            <a:chExt cx="1787484" cy="233501"/>
          </a:xfrm>
        </p:grpSpPr>
        <p:sp>
          <p:nvSpPr>
            <p:cNvPr name="Freeform 22" id="22"/>
            <p:cNvSpPr/>
            <p:nvPr/>
          </p:nvSpPr>
          <p:spPr>
            <a:xfrm flipH="false" flipV="false" rot="0">
              <a:off x="0" y="0"/>
              <a:ext cx="1787484" cy="233501"/>
            </a:xfrm>
            <a:custGeom>
              <a:avLst/>
              <a:gdLst/>
              <a:ahLst/>
              <a:cxnLst/>
              <a:rect r="r" b="b" t="t" l="l"/>
              <a:pathLst>
                <a:path h="233501" w="1787484">
                  <a:moveTo>
                    <a:pt x="116750" y="0"/>
                  </a:moveTo>
                  <a:lnTo>
                    <a:pt x="1670734" y="0"/>
                  </a:lnTo>
                  <a:cubicBezTo>
                    <a:pt x="1735214" y="0"/>
                    <a:pt x="1787484" y="52271"/>
                    <a:pt x="1787484" y="116750"/>
                  </a:cubicBezTo>
                  <a:lnTo>
                    <a:pt x="1787484" y="116750"/>
                  </a:lnTo>
                  <a:cubicBezTo>
                    <a:pt x="1787484" y="147714"/>
                    <a:pt x="1775184" y="177410"/>
                    <a:pt x="1753289" y="199305"/>
                  </a:cubicBezTo>
                  <a:cubicBezTo>
                    <a:pt x="1731394" y="221200"/>
                    <a:pt x="1701698" y="233501"/>
                    <a:pt x="1670734" y="233501"/>
                  </a:cubicBezTo>
                  <a:lnTo>
                    <a:pt x="116750" y="233501"/>
                  </a:lnTo>
                  <a:cubicBezTo>
                    <a:pt x="85786" y="233501"/>
                    <a:pt x="56090" y="221200"/>
                    <a:pt x="34195" y="199305"/>
                  </a:cubicBezTo>
                  <a:cubicBezTo>
                    <a:pt x="12300" y="177410"/>
                    <a:pt x="0" y="147714"/>
                    <a:pt x="0" y="116750"/>
                  </a:cubicBezTo>
                  <a:lnTo>
                    <a:pt x="0" y="116750"/>
                  </a:lnTo>
                  <a:cubicBezTo>
                    <a:pt x="0" y="85786"/>
                    <a:pt x="12300" y="56090"/>
                    <a:pt x="34195" y="34195"/>
                  </a:cubicBezTo>
                  <a:cubicBezTo>
                    <a:pt x="56090" y="12300"/>
                    <a:pt x="85786" y="0"/>
                    <a:pt x="116750" y="0"/>
                  </a:cubicBezTo>
                  <a:close/>
                </a:path>
              </a:pathLst>
            </a:custGeom>
            <a:solidFill>
              <a:srgbClr val="FFB001"/>
            </a:solidFill>
          </p:spPr>
        </p:sp>
        <p:sp>
          <p:nvSpPr>
            <p:cNvPr name="TextBox 23" id="23"/>
            <p:cNvSpPr txBox="true"/>
            <p:nvPr/>
          </p:nvSpPr>
          <p:spPr>
            <a:xfrm>
              <a:off x="0" y="-38100"/>
              <a:ext cx="1787484" cy="271601"/>
            </a:xfrm>
            <a:prstGeom prst="rect">
              <a:avLst/>
            </a:prstGeom>
          </p:spPr>
          <p:txBody>
            <a:bodyPr anchor="ctr" rtlCol="false" tIns="50800" lIns="50800" bIns="50800" rIns="50800"/>
            <a:lstStyle/>
            <a:p>
              <a:pPr algn="ctr">
                <a:lnSpc>
                  <a:spcPts val="2520"/>
                </a:lnSpc>
              </a:pPr>
              <a:r>
                <a:rPr lang="en-US" sz="1800">
                  <a:solidFill>
                    <a:srgbClr val="FFFFFF"/>
                  </a:solidFill>
                  <a:latin typeface="DM Sans Bold"/>
                </a:rPr>
                <a:t>KONEKSI KE DATABASE</a:t>
              </a:r>
            </a:p>
          </p:txBody>
        </p:sp>
      </p:grpSp>
      <p:grpSp>
        <p:nvGrpSpPr>
          <p:cNvPr name="Group 24" id="24"/>
          <p:cNvGrpSpPr/>
          <p:nvPr/>
        </p:nvGrpSpPr>
        <p:grpSpPr>
          <a:xfrm rot="0">
            <a:off x="1028700" y="8660407"/>
            <a:ext cx="6057546" cy="791302"/>
            <a:chOff x="0" y="0"/>
            <a:chExt cx="1787484" cy="233501"/>
          </a:xfrm>
        </p:grpSpPr>
        <p:sp>
          <p:nvSpPr>
            <p:cNvPr name="Freeform 25" id="25"/>
            <p:cNvSpPr/>
            <p:nvPr/>
          </p:nvSpPr>
          <p:spPr>
            <a:xfrm flipH="false" flipV="false" rot="0">
              <a:off x="0" y="0"/>
              <a:ext cx="1787484" cy="233501"/>
            </a:xfrm>
            <a:custGeom>
              <a:avLst/>
              <a:gdLst/>
              <a:ahLst/>
              <a:cxnLst/>
              <a:rect r="r" b="b" t="t" l="l"/>
              <a:pathLst>
                <a:path h="233501" w="1787484">
                  <a:moveTo>
                    <a:pt x="116750" y="0"/>
                  </a:moveTo>
                  <a:lnTo>
                    <a:pt x="1670734" y="0"/>
                  </a:lnTo>
                  <a:cubicBezTo>
                    <a:pt x="1735214" y="0"/>
                    <a:pt x="1787484" y="52271"/>
                    <a:pt x="1787484" y="116750"/>
                  </a:cubicBezTo>
                  <a:lnTo>
                    <a:pt x="1787484" y="116750"/>
                  </a:lnTo>
                  <a:cubicBezTo>
                    <a:pt x="1787484" y="147714"/>
                    <a:pt x="1775184" y="177410"/>
                    <a:pt x="1753289" y="199305"/>
                  </a:cubicBezTo>
                  <a:cubicBezTo>
                    <a:pt x="1731394" y="221200"/>
                    <a:pt x="1701698" y="233501"/>
                    <a:pt x="1670734" y="233501"/>
                  </a:cubicBezTo>
                  <a:lnTo>
                    <a:pt x="116750" y="233501"/>
                  </a:lnTo>
                  <a:cubicBezTo>
                    <a:pt x="85786" y="233501"/>
                    <a:pt x="56090" y="221200"/>
                    <a:pt x="34195" y="199305"/>
                  </a:cubicBezTo>
                  <a:cubicBezTo>
                    <a:pt x="12300" y="177410"/>
                    <a:pt x="0" y="147714"/>
                    <a:pt x="0" y="116750"/>
                  </a:cubicBezTo>
                  <a:lnTo>
                    <a:pt x="0" y="116750"/>
                  </a:lnTo>
                  <a:cubicBezTo>
                    <a:pt x="0" y="85786"/>
                    <a:pt x="12300" y="56090"/>
                    <a:pt x="34195" y="34195"/>
                  </a:cubicBezTo>
                  <a:cubicBezTo>
                    <a:pt x="56090" y="12300"/>
                    <a:pt x="85786" y="0"/>
                    <a:pt x="116750" y="0"/>
                  </a:cubicBezTo>
                  <a:close/>
                </a:path>
              </a:pathLst>
            </a:custGeom>
            <a:solidFill>
              <a:srgbClr val="35A1F4"/>
            </a:solidFill>
          </p:spPr>
        </p:sp>
        <p:sp>
          <p:nvSpPr>
            <p:cNvPr name="TextBox 26" id="26"/>
            <p:cNvSpPr txBox="true"/>
            <p:nvPr/>
          </p:nvSpPr>
          <p:spPr>
            <a:xfrm>
              <a:off x="0" y="-38100"/>
              <a:ext cx="1787484" cy="271601"/>
            </a:xfrm>
            <a:prstGeom prst="rect">
              <a:avLst/>
            </a:prstGeom>
          </p:spPr>
          <p:txBody>
            <a:bodyPr anchor="ctr" rtlCol="false" tIns="50800" lIns="50800" bIns="50800" rIns="50800"/>
            <a:lstStyle/>
            <a:p>
              <a:pPr algn="ctr">
                <a:lnSpc>
                  <a:spcPts val="2520"/>
                </a:lnSpc>
              </a:pPr>
              <a:r>
                <a:rPr lang="en-US" sz="1800">
                  <a:solidFill>
                    <a:srgbClr val="FFFFFF"/>
                  </a:solidFill>
                  <a:latin typeface="DM Sans Bold"/>
                </a:rPr>
                <a:t>MENGGUNAKAN LIBRARY</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4194" y="1490372"/>
            <a:ext cx="17805699" cy="8377508"/>
            <a:chOff x="0" y="0"/>
            <a:chExt cx="4689567" cy="2206422"/>
          </a:xfrm>
        </p:grpSpPr>
        <p:sp>
          <p:nvSpPr>
            <p:cNvPr name="Freeform 3" id="3"/>
            <p:cNvSpPr/>
            <p:nvPr/>
          </p:nvSpPr>
          <p:spPr>
            <a:xfrm flipH="false" flipV="false" rot="0">
              <a:off x="0" y="0"/>
              <a:ext cx="4689567" cy="2206422"/>
            </a:xfrm>
            <a:custGeom>
              <a:avLst/>
              <a:gdLst/>
              <a:ahLst/>
              <a:cxnLst/>
              <a:rect r="r" b="b" t="t" l="l"/>
              <a:pathLst>
                <a:path h="2206422" w="4689567">
                  <a:moveTo>
                    <a:pt x="0" y="0"/>
                  </a:moveTo>
                  <a:lnTo>
                    <a:pt x="4689567" y="0"/>
                  </a:lnTo>
                  <a:lnTo>
                    <a:pt x="4689567" y="2206422"/>
                  </a:lnTo>
                  <a:lnTo>
                    <a:pt x="0" y="2206422"/>
                  </a:lnTo>
                  <a:close/>
                </a:path>
              </a:pathLst>
            </a:custGeom>
            <a:solidFill>
              <a:srgbClr val="366994"/>
            </a:solidFill>
          </p:spPr>
        </p:sp>
        <p:sp>
          <p:nvSpPr>
            <p:cNvPr name="TextBox 4" id="4"/>
            <p:cNvSpPr txBox="true"/>
            <p:nvPr/>
          </p:nvSpPr>
          <p:spPr>
            <a:xfrm>
              <a:off x="0" y="-38100"/>
              <a:ext cx="4689567" cy="224452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1113884" y="1862659"/>
            <a:ext cx="6457444" cy="3326306"/>
            <a:chOff x="0" y="0"/>
            <a:chExt cx="1349891" cy="695345"/>
          </a:xfrm>
        </p:grpSpPr>
        <p:sp>
          <p:nvSpPr>
            <p:cNvPr name="Freeform 6" id="6"/>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7" id="7"/>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menampilkan perbandingan jumlah kasus penyakit dan ditampilkan dalam bentuk tabel menggunakan st.dataframe dan grafik batang menggunakan library st.pyplot.</a:t>
              </a:r>
            </a:p>
          </p:txBody>
        </p:sp>
      </p:grpSp>
      <p:sp>
        <p:nvSpPr>
          <p:cNvPr name="Freeform 8" id="8"/>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14589" y="672674"/>
            <a:ext cx="16730561" cy="218361"/>
            <a:chOff x="0" y="0"/>
            <a:chExt cx="812800" cy="10608"/>
          </a:xfrm>
        </p:grpSpPr>
        <p:sp>
          <p:nvSpPr>
            <p:cNvPr name="Freeform 10" id="10"/>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11" id="11"/>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9291304" y="6084389"/>
            <a:ext cx="6457444" cy="3326306"/>
            <a:chOff x="0" y="0"/>
            <a:chExt cx="1349891" cy="695345"/>
          </a:xfrm>
        </p:grpSpPr>
        <p:sp>
          <p:nvSpPr>
            <p:cNvPr name="Freeform 13" id="13"/>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14" id="14"/>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memvisualisasikan jumlah kasus penyakit tertentu dalam bentuk grafik garis berdasarkan tanggal masuk dan jika tidak ada data yang ditemukan, sistem akan menampilkan pesan peringatan.</a:t>
              </a:r>
            </a:p>
          </p:txBody>
        </p:sp>
      </p:grpSp>
      <p:sp>
        <p:nvSpPr>
          <p:cNvPr name="Freeform 15" id="15"/>
          <p:cNvSpPr/>
          <p:nvPr/>
        </p:nvSpPr>
        <p:spPr>
          <a:xfrm flipH="false" flipV="false" rot="0">
            <a:off x="589421" y="5812244"/>
            <a:ext cx="8150421" cy="3870598"/>
          </a:xfrm>
          <a:custGeom>
            <a:avLst/>
            <a:gdLst/>
            <a:ahLst/>
            <a:cxnLst/>
            <a:rect r="r" b="b" t="t" l="l"/>
            <a:pathLst>
              <a:path h="3870598" w="8150421">
                <a:moveTo>
                  <a:pt x="0" y="0"/>
                </a:moveTo>
                <a:lnTo>
                  <a:pt x="8150421" y="0"/>
                </a:lnTo>
                <a:lnTo>
                  <a:pt x="8150421" y="3870597"/>
                </a:lnTo>
                <a:lnTo>
                  <a:pt x="0" y="3870597"/>
                </a:lnTo>
                <a:lnTo>
                  <a:pt x="0" y="0"/>
                </a:lnTo>
                <a:close/>
              </a:path>
            </a:pathLst>
          </a:custGeom>
          <a:blipFill>
            <a:blip r:embed="rId4"/>
            <a:stretch>
              <a:fillRect l="0" t="0" r="0" b="0"/>
            </a:stretch>
          </a:blipFill>
        </p:spPr>
      </p:sp>
      <p:sp>
        <p:nvSpPr>
          <p:cNvPr name="Freeform 16" id="16"/>
          <p:cNvSpPr/>
          <p:nvPr/>
        </p:nvSpPr>
        <p:spPr>
          <a:xfrm flipH="false" flipV="false" rot="0">
            <a:off x="589421" y="1686237"/>
            <a:ext cx="9993830" cy="3992889"/>
          </a:xfrm>
          <a:custGeom>
            <a:avLst/>
            <a:gdLst/>
            <a:ahLst/>
            <a:cxnLst/>
            <a:rect r="r" b="b" t="t" l="l"/>
            <a:pathLst>
              <a:path h="3992889" w="9993830">
                <a:moveTo>
                  <a:pt x="0" y="0"/>
                </a:moveTo>
                <a:lnTo>
                  <a:pt x="9993830" y="0"/>
                </a:lnTo>
                <a:lnTo>
                  <a:pt x="9993830" y="3992889"/>
                </a:lnTo>
                <a:lnTo>
                  <a:pt x="0" y="3992889"/>
                </a:lnTo>
                <a:lnTo>
                  <a:pt x="0" y="0"/>
                </a:lnTo>
                <a:close/>
              </a:path>
            </a:pathLst>
          </a:custGeom>
          <a:blipFill>
            <a:blip r:embed="rId5"/>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4194" y="1490372"/>
            <a:ext cx="17805699" cy="8377508"/>
            <a:chOff x="0" y="0"/>
            <a:chExt cx="4689567" cy="2206422"/>
          </a:xfrm>
        </p:grpSpPr>
        <p:sp>
          <p:nvSpPr>
            <p:cNvPr name="Freeform 3" id="3"/>
            <p:cNvSpPr/>
            <p:nvPr/>
          </p:nvSpPr>
          <p:spPr>
            <a:xfrm flipH="false" flipV="false" rot="0">
              <a:off x="0" y="0"/>
              <a:ext cx="4689567" cy="2206422"/>
            </a:xfrm>
            <a:custGeom>
              <a:avLst/>
              <a:gdLst/>
              <a:ahLst/>
              <a:cxnLst/>
              <a:rect r="r" b="b" t="t" l="l"/>
              <a:pathLst>
                <a:path h="2206422" w="4689567">
                  <a:moveTo>
                    <a:pt x="0" y="0"/>
                  </a:moveTo>
                  <a:lnTo>
                    <a:pt x="4689567" y="0"/>
                  </a:lnTo>
                  <a:lnTo>
                    <a:pt x="4689567" y="2206422"/>
                  </a:lnTo>
                  <a:lnTo>
                    <a:pt x="0" y="2206422"/>
                  </a:lnTo>
                  <a:close/>
                </a:path>
              </a:pathLst>
            </a:custGeom>
            <a:solidFill>
              <a:srgbClr val="366994"/>
            </a:solidFill>
          </p:spPr>
        </p:sp>
        <p:sp>
          <p:nvSpPr>
            <p:cNvPr name="TextBox 4" id="4"/>
            <p:cNvSpPr txBox="true"/>
            <p:nvPr/>
          </p:nvSpPr>
          <p:spPr>
            <a:xfrm>
              <a:off x="0" y="-38100"/>
              <a:ext cx="4689567" cy="224452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2579798" y="6844218"/>
            <a:ext cx="13054490" cy="2183498"/>
            <a:chOff x="0" y="0"/>
            <a:chExt cx="2728964" cy="456447"/>
          </a:xfrm>
        </p:grpSpPr>
        <p:sp>
          <p:nvSpPr>
            <p:cNvPr name="Freeform 6" id="6"/>
            <p:cNvSpPr/>
            <p:nvPr/>
          </p:nvSpPr>
          <p:spPr>
            <a:xfrm flipH="false" flipV="false" rot="0">
              <a:off x="0" y="0"/>
              <a:ext cx="2728964" cy="456447"/>
            </a:xfrm>
            <a:custGeom>
              <a:avLst/>
              <a:gdLst/>
              <a:ahLst/>
              <a:cxnLst/>
              <a:rect r="r" b="b" t="t" l="l"/>
              <a:pathLst>
                <a:path h="456447" w="2728964">
                  <a:moveTo>
                    <a:pt x="55746" y="0"/>
                  </a:moveTo>
                  <a:lnTo>
                    <a:pt x="2673218" y="0"/>
                  </a:lnTo>
                  <a:cubicBezTo>
                    <a:pt x="2688003" y="0"/>
                    <a:pt x="2702182" y="5873"/>
                    <a:pt x="2712637" y="16328"/>
                  </a:cubicBezTo>
                  <a:cubicBezTo>
                    <a:pt x="2723091" y="26782"/>
                    <a:pt x="2728964" y="40962"/>
                    <a:pt x="2728964" y="55746"/>
                  </a:cubicBezTo>
                  <a:lnTo>
                    <a:pt x="2728964" y="400701"/>
                  </a:lnTo>
                  <a:cubicBezTo>
                    <a:pt x="2728964" y="415486"/>
                    <a:pt x="2723091" y="429665"/>
                    <a:pt x="2712637" y="440120"/>
                  </a:cubicBezTo>
                  <a:cubicBezTo>
                    <a:pt x="2702182" y="450574"/>
                    <a:pt x="2688003" y="456447"/>
                    <a:pt x="2673218" y="456447"/>
                  </a:cubicBezTo>
                  <a:lnTo>
                    <a:pt x="55746" y="456447"/>
                  </a:lnTo>
                  <a:cubicBezTo>
                    <a:pt x="40962" y="456447"/>
                    <a:pt x="26782" y="450574"/>
                    <a:pt x="16328" y="440120"/>
                  </a:cubicBezTo>
                  <a:cubicBezTo>
                    <a:pt x="5873" y="429665"/>
                    <a:pt x="0" y="415486"/>
                    <a:pt x="0" y="400701"/>
                  </a:cubicBezTo>
                  <a:lnTo>
                    <a:pt x="0" y="55746"/>
                  </a:lnTo>
                  <a:cubicBezTo>
                    <a:pt x="0" y="40962"/>
                    <a:pt x="5873" y="26782"/>
                    <a:pt x="16328" y="16328"/>
                  </a:cubicBezTo>
                  <a:cubicBezTo>
                    <a:pt x="26782" y="5873"/>
                    <a:pt x="40962" y="0"/>
                    <a:pt x="55746" y="0"/>
                  </a:cubicBezTo>
                  <a:close/>
                </a:path>
              </a:pathLst>
            </a:custGeom>
            <a:solidFill>
              <a:srgbClr val="FFB001"/>
            </a:solidFill>
          </p:spPr>
        </p:sp>
        <p:sp>
          <p:nvSpPr>
            <p:cNvPr name="TextBox 7" id="7"/>
            <p:cNvSpPr txBox="true"/>
            <p:nvPr/>
          </p:nvSpPr>
          <p:spPr>
            <a:xfrm>
              <a:off x="0" y="-38100"/>
              <a:ext cx="2728964" cy="494547"/>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menampilkan bagian dari aplikasi berbasis Streamlit yang memungkinkan pasien untuk memilih dokter. pasien dapat memilih dokter dari daftar dokter yang tersedia dan sistem akan menyimpan pilihan mereka.</a:t>
              </a:r>
            </a:p>
          </p:txBody>
        </p:sp>
      </p:grpSp>
      <p:sp>
        <p:nvSpPr>
          <p:cNvPr name="Freeform 8" id="8"/>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14589" y="672674"/>
            <a:ext cx="16730561" cy="218361"/>
            <a:chOff x="0" y="0"/>
            <a:chExt cx="812800" cy="10608"/>
          </a:xfrm>
        </p:grpSpPr>
        <p:sp>
          <p:nvSpPr>
            <p:cNvPr name="Freeform 10" id="10"/>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11" id="11"/>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sp>
        <p:nvSpPr>
          <p:cNvPr name="Freeform 12" id="12"/>
          <p:cNvSpPr/>
          <p:nvPr/>
        </p:nvSpPr>
        <p:spPr>
          <a:xfrm flipH="false" flipV="false" rot="0">
            <a:off x="2901913" y="1731607"/>
            <a:ext cx="12410261" cy="4633164"/>
          </a:xfrm>
          <a:custGeom>
            <a:avLst/>
            <a:gdLst/>
            <a:ahLst/>
            <a:cxnLst/>
            <a:rect r="r" b="b" t="t" l="l"/>
            <a:pathLst>
              <a:path h="4633164" w="12410261">
                <a:moveTo>
                  <a:pt x="0" y="0"/>
                </a:moveTo>
                <a:lnTo>
                  <a:pt x="12410261" y="0"/>
                </a:lnTo>
                <a:lnTo>
                  <a:pt x="12410261" y="4633164"/>
                </a:lnTo>
                <a:lnTo>
                  <a:pt x="0" y="4633164"/>
                </a:lnTo>
                <a:lnTo>
                  <a:pt x="0" y="0"/>
                </a:lnTo>
                <a:close/>
              </a:path>
            </a:pathLst>
          </a:custGeom>
          <a:blipFill>
            <a:blip r:embed="rId4"/>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4194" y="1490372"/>
            <a:ext cx="17805699" cy="8377508"/>
            <a:chOff x="0" y="0"/>
            <a:chExt cx="4689567" cy="2206422"/>
          </a:xfrm>
        </p:grpSpPr>
        <p:sp>
          <p:nvSpPr>
            <p:cNvPr name="Freeform 3" id="3"/>
            <p:cNvSpPr/>
            <p:nvPr/>
          </p:nvSpPr>
          <p:spPr>
            <a:xfrm flipH="false" flipV="false" rot="0">
              <a:off x="0" y="0"/>
              <a:ext cx="4689567" cy="2206422"/>
            </a:xfrm>
            <a:custGeom>
              <a:avLst/>
              <a:gdLst/>
              <a:ahLst/>
              <a:cxnLst/>
              <a:rect r="r" b="b" t="t" l="l"/>
              <a:pathLst>
                <a:path h="2206422" w="4689567">
                  <a:moveTo>
                    <a:pt x="0" y="0"/>
                  </a:moveTo>
                  <a:lnTo>
                    <a:pt x="4689567" y="0"/>
                  </a:lnTo>
                  <a:lnTo>
                    <a:pt x="4689567" y="2206422"/>
                  </a:lnTo>
                  <a:lnTo>
                    <a:pt x="0" y="2206422"/>
                  </a:lnTo>
                  <a:close/>
                </a:path>
              </a:pathLst>
            </a:custGeom>
            <a:solidFill>
              <a:srgbClr val="366994"/>
            </a:solidFill>
          </p:spPr>
        </p:sp>
        <p:sp>
          <p:nvSpPr>
            <p:cNvPr name="TextBox 4" id="4"/>
            <p:cNvSpPr txBox="true"/>
            <p:nvPr/>
          </p:nvSpPr>
          <p:spPr>
            <a:xfrm>
              <a:off x="0" y="-38100"/>
              <a:ext cx="4689567" cy="224452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1113884" y="2055833"/>
            <a:ext cx="6457444" cy="3326306"/>
            <a:chOff x="0" y="0"/>
            <a:chExt cx="1349891" cy="695345"/>
          </a:xfrm>
        </p:grpSpPr>
        <p:sp>
          <p:nvSpPr>
            <p:cNvPr name="Freeform 6" id="6"/>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7" id="7"/>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memungkinkan pasien untuk melihat data diri mereka sendiri, sistem akan mengambil data diri pasien tersebut berdasarkan username yang tersimpan di st.session_state dan menampilkannya dalam bentuk tabel.</a:t>
              </a:r>
            </a:p>
          </p:txBody>
        </p:sp>
      </p:grpSp>
      <p:sp>
        <p:nvSpPr>
          <p:cNvPr name="Freeform 8" id="8"/>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14589" y="672674"/>
            <a:ext cx="16730561" cy="218361"/>
            <a:chOff x="0" y="0"/>
            <a:chExt cx="812800" cy="10608"/>
          </a:xfrm>
        </p:grpSpPr>
        <p:sp>
          <p:nvSpPr>
            <p:cNvPr name="Freeform 10" id="10"/>
            <p:cNvSpPr/>
            <p:nvPr/>
          </p:nvSpPr>
          <p:spPr>
            <a:xfrm flipH="false" flipV="false" rot="0">
              <a:off x="0" y="0"/>
              <a:ext cx="812800" cy="10608"/>
            </a:xfrm>
            <a:custGeom>
              <a:avLst/>
              <a:gdLst/>
              <a:ahLst/>
              <a:cxnLst/>
              <a:rect r="r" b="b" t="t" l="l"/>
              <a:pathLst>
                <a:path h="10608" w="812800">
                  <a:moveTo>
                    <a:pt x="5304" y="0"/>
                  </a:moveTo>
                  <a:lnTo>
                    <a:pt x="807496" y="0"/>
                  </a:lnTo>
                  <a:cubicBezTo>
                    <a:pt x="810425" y="0"/>
                    <a:pt x="812800" y="2375"/>
                    <a:pt x="812800" y="5304"/>
                  </a:cubicBezTo>
                  <a:lnTo>
                    <a:pt x="812800" y="5304"/>
                  </a:lnTo>
                  <a:cubicBezTo>
                    <a:pt x="812800" y="8234"/>
                    <a:pt x="810425" y="10608"/>
                    <a:pt x="807496" y="10608"/>
                  </a:cubicBezTo>
                  <a:lnTo>
                    <a:pt x="5304" y="10608"/>
                  </a:lnTo>
                  <a:cubicBezTo>
                    <a:pt x="2375" y="10608"/>
                    <a:pt x="0" y="8234"/>
                    <a:pt x="0" y="5304"/>
                  </a:cubicBezTo>
                  <a:lnTo>
                    <a:pt x="0" y="5304"/>
                  </a:lnTo>
                  <a:cubicBezTo>
                    <a:pt x="0" y="2375"/>
                    <a:pt x="2375" y="0"/>
                    <a:pt x="5304" y="0"/>
                  </a:cubicBezTo>
                  <a:close/>
                </a:path>
              </a:pathLst>
            </a:custGeom>
            <a:solidFill>
              <a:srgbClr val="366994"/>
            </a:solidFill>
          </p:spPr>
        </p:sp>
        <p:sp>
          <p:nvSpPr>
            <p:cNvPr name="TextBox 11" id="11"/>
            <p:cNvSpPr txBox="true"/>
            <p:nvPr/>
          </p:nvSpPr>
          <p:spPr>
            <a:xfrm>
              <a:off x="0" y="-38100"/>
              <a:ext cx="812800" cy="48708"/>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11355398" y="6029872"/>
            <a:ext cx="6457444" cy="3326306"/>
            <a:chOff x="0" y="0"/>
            <a:chExt cx="1349891" cy="695345"/>
          </a:xfrm>
        </p:grpSpPr>
        <p:sp>
          <p:nvSpPr>
            <p:cNvPr name="Freeform 13" id="13"/>
            <p:cNvSpPr/>
            <p:nvPr/>
          </p:nvSpPr>
          <p:spPr>
            <a:xfrm flipH="false" flipV="false" rot="0">
              <a:off x="0" y="0"/>
              <a:ext cx="1349891" cy="695345"/>
            </a:xfrm>
            <a:custGeom>
              <a:avLst/>
              <a:gdLst/>
              <a:ahLst/>
              <a:cxnLst/>
              <a:rect r="r" b="b" t="t" l="l"/>
              <a:pathLst>
                <a:path h="695345" w="1349891">
                  <a:moveTo>
                    <a:pt x="112698" y="0"/>
                  </a:moveTo>
                  <a:lnTo>
                    <a:pt x="1237193" y="0"/>
                  </a:lnTo>
                  <a:cubicBezTo>
                    <a:pt x="1267082" y="0"/>
                    <a:pt x="1295747" y="11873"/>
                    <a:pt x="1316882" y="33008"/>
                  </a:cubicBezTo>
                  <a:cubicBezTo>
                    <a:pt x="1338017" y="54143"/>
                    <a:pt x="1349891" y="82809"/>
                    <a:pt x="1349891" y="112698"/>
                  </a:cubicBezTo>
                  <a:lnTo>
                    <a:pt x="1349891" y="582647"/>
                  </a:lnTo>
                  <a:cubicBezTo>
                    <a:pt x="1349891" y="644888"/>
                    <a:pt x="1299434" y="695345"/>
                    <a:pt x="1237193" y="695345"/>
                  </a:cubicBezTo>
                  <a:lnTo>
                    <a:pt x="112698" y="695345"/>
                  </a:lnTo>
                  <a:cubicBezTo>
                    <a:pt x="82809" y="695345"/>
                    <a:pt x="54143" y="683471"/>
                    <a:pt x="33008" y="662336"/>
                  </a:cubicBezTo>
                  <a:cubicBezTo>
                    <a:pt x="11873" y="641201"/>
                    <a:pt x="0" y="612536"/>
                    <a:pt x="0" y="582647"/>
                  </a:cubicBezTo>
                  <a:lnTo>
                    <a:pt x="0" y="112698"/>
                  </a:lnTo>
                  <a:cubicBezTo>
                    <a:pt x="0" y="82809"/>
                    <a:pt x="11873" y="54143"/>
                    <a:pt x="33008" y="33008"/>
                  </a:cubicBezTo>
                  <a:cubicBezTo>
                    <a:pt x="54143" y="11873"/>
                    <a:pt x="82809" y="0"/>
                    <a:pt x="112698" y="0"/>
                  </a:cubicBezTo>
                  <a:close/>
                </a:path>
              </a:pathLst>
            </a:custGeom>
            <a:solidFill>
              <a:srgbClr val="FFB001"/>
            </a:solidFill>
          </p:spPr>
        </p:sp>
        <p:sp>
          <p:nvSpPr>
            <p:cNvPr name="TextBox 14" id="14"/>
            <p:cNvSpPr txBox="true"/>
            <p:nvPr/>
          </p:nvSpPr>
          <p:spPr>
            <a:xfrm>
              <a:off x="0" y="-38100"/>
              <a:ext cx="1349891" cy="733445"/>
            </a:xfrm>
            <a:prstGeom prst="rect">
              <a:avLst/>
            </a:prstGeom>
          </p:spPr>
          <p:txBody>
            <a:bodyPr anchor="ctr" rtlCol="false" tIns="50800" lIns="50800" bIns="50800" rIns="50800"/>
            <a:lstStyle/>
            <a:p>
              <a:pPr algn="ctr">
                <a:lnSpc>
                  <a:spcPts val="2660"/>
                </a:lnSpc>
              </a:pPr>
              <a:r>
                <a:rPr lang="en-US" sz="1900">
                  <a:solidFill>
                    <a:srgbClr val="FFFFFF"/>
                  </a:solidFill>
                  <a:latin typeface="DM Sans Bold"/>
                </a:rPr>
                <a:t>Kode ini memungkinkan pasien untuk melihat daftar penyakit yang pernah dideritanya, sistem akan mengambil data penyakit pasien tersebut berdasarkan username yang tersimpan di st.session_state dan menampilkannya dalam bentuk tabel.</a:t>
              </a:r>
            </a:p>
          </p:txBody>
        </p:sp>
      </p:grpSp>
      <p:sp>
        <p:nvSpPr>
          <p:cNvPr name="Freeform 15" id="15"/>
          <p:cNvSpPr/>
          <p:nvPr/>
        </p:nvSpPr>
        <p:spPr>
          <a:xfrm flipH="false" flipV="false" rot="0">
            <a:off x="518836" y="5899155"/>
            <a:ext cx="10595048" cy="3587741"/>
          </a:xfrm>
          <a:custGeom>
            <a:avLst/>
            <a:gdLst/>
            <a:ahLst/>
            <a:cxnLst/>
            <a:rect r="r" b="b" t="t" l="l"/>
            <a:pathLst>
              <a:path h="3587741" w="10595048">
                <a:moveTo>
                  <a:pt x="0" y="0"/>
                </a:moveTo>
                <a:lnTo>
                  <a:pt x="10595048" y="0"/>
                </a:lnTo>
                <a:lnTo>
                  <a:pt x="10595048" y="3587741"/>
                </a:lnTo>
                <a:lnTo>
                  <a:pt x="0" y="3587741"/>
                </a:lnTo>
                <a:lnTo>
                  <a:pt x="0" y="0"/>
                </a:lnTo>
                <a:close/>
              </a:path>
            </a:pathLst>
          </a:custGeom>
          <a:blipFill>
            <a:blip r:embed="rId4"/>
            <a:stretch>
              <a:fillRect l="0" t="0" r="0" b="0"/>
            </a:stretch>
          </a:blipFill>
        </p:spPr>
      </p:sp>
      <p:sp>
        <p:nvSpPr>
          <p:cNvPr name="Freeform 16" id="16"/>
          <p:cNvSpPr/>
          <p:nvPr/>
        </p:nvSpPr>
        <p:spPr>
          <a:xfrm flipH="false" flipV="false" rot="0">
            <a:off x="518836" y="1862659"/>
            <a:ext cx="9934253" cy="3712655"/>
          </a:xfrm>
          <a:custGeom>
            <a:avLst/>
            <a:gdLst/>
            <a:ahLst/>
            <a:cxnLst/>
            <a:rect r="r" b="b" t="t" l="l"/>
            <a:pathLst>
              <a:path h="3712655" w="9934253">
                <a:moveTo>
                  <a:pt x="0" y="0"/>
                </a:moveTo>
                <a:lnTo>
                  <a:pt x="9934253" y="0"/>
                </a:lnTo>
                <a:lnTo>
                  <a:pt x="9934253" y="3712655"/>
                </a:lnTo>
                <a:lnTo>
                  <a:pt x="0" y="3712655"/>
                </a:lnTo>
                <a:lnTo>
                  <a:pt x="0" y="0"/>
                </a:lnTo>
                <a:close/>
              </a:path>
            </a:pathLst>
          </a:custGeom>
          <a:blipFill>
            <a:blip r:embed="rId5"/>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60572" y="4291989"/>
            <a:ext cx="4685558" cy="10226416"/>
          </a:xfrm>
          <a:custGeom>
            <a:avLst/>
            <a:gdLst/>
            <a:ahLst/>
            <a:cxnLst/>
            <a:rect r="r" b="b" t="t" l="l"/>
            <a:pathLst>
              <a:path h="10226416" w="4685558">
                <a:moveTo>
                  <a:pt x="0" y="0"/>
                </a:moveTo>
                <a:lnTo>
                  <a:pt x="4685558" y="0"/>
                </a:lnTo>
                <a:lnTo>
                  <a:pt x="4685558" y="10226416"/>
                </a:lnTo>
                <a:lnTo>
                  <a:pt x="0" y="102264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3627" y="4621378"/>
            <a:ext cx="4244209" cy="11849314"/>
          </a:xfrm>
          <a:custGeom>
            <a:avLst/>
            <a:gdLst/>
            <a:ahLst/>
            <a:cxnLst/>
            <a:rect r="r" b="b" t="t" l="l"/>
            <a:pathLst>
              <a:path h="11849314" w="4244209">
                <a:moveTo>
                  <a:pt x="0" y="0"/>
                </a:moveTo>
                <a:lnTo>
                  <a:pt x="4244209" y="0"/>
                </a:lnTo>
                <a:lnTo>
                  <a:pt x="4244209" y="11849314"/>
                </a:lnTo>
                <a:lnTo>
                  <a:pt x="0" y="11849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7348" y="497935"/>
            <a:ext cx="2238384" cy="1119192"/>
          </a:xfrm>
          <a:custGeom>
            <a:avLst/>
            <a:gdLst/>
            <a:ahLst/>
            <a:cxnLst/>
            <a:rect r="r" b="b" t="t" l="l"/>
            <a:pathLst>
              <a:path h="1119192" w="2238384">
                <a:moveTo>
                  <a:pt x="0" y="0"/>
                </a:moveTo>
                <a:lnTo>
                  <a:pt x="2238383" y="0"/>
                </a:lnTo>
                <a:lnTo>
                  <a:pt x="2238383" y="1119192"/>
                </a:lnTo>
                <a:lnTo>
                  <a:pt x="0" y="1119192"/>
                </a:lnTo>
                <a:lnTo>
                  <a:pt x="0" y="0"/>
                </a:lnTo>
                <a:close/>
              </a:path>
            </a:pathLst>
          </a:custGeom>
          <a:blipFill>
            <a:blip r:embed="rId6"/>
            <a:stretch>
              <a:fillRect l="0" t="0" r="0" b="0"/>
            </a:stretch>
          </a:blipFill>
        </p:spPr>
      </p:sp>
      <p:sp>
        <p:nvSpPr>
          <p:cNvPr name="Freeform 5" id="5"/>
          <p:cNvSpPr/>
          <p:nvPr/>
        </p:nvSpPr>
        <p:spPr>
          <a:xfrm flipH="false" flipV="false" rot="0">
            <a:off x="16552551" y="497935"/>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219351" y="4072914"/>
            <a:ext cx="11759237" cy="1973845"/>
          </a:xfrm>
          <a:prstGeom prst="rect">
            <a:avLst/>
          </a:prstGeom>
        </p:spPr>
        <p:txBody>
          <a:bodyPr anchor="t" rtlCol="false" tIns="0" lIns="0" bIns="0" rIns="0">
            <a:spAutoFit/>
          </a:bodyPr>
          <a:lstStyle/>
          <a:p>
            <a:pPr algn="ctr">
              <a:lnSpc>
                <a:spcPts val="16155"/>
              </a:lnSpc>
            </a:pPr>
            <a:r>
              <a:rPr lang="en-US" sz="11539">
                <a:solidFill>
                  <a:srgbClr val="000000"/>
                </a:solidFill>
                <a:latin typeface="DM Sans Bold"/>
              </a:rPr>
              <a:t>TERIMA KASIH</a:t>
            </a:r>
          </a:p>
        </p:txBody>
      </p:sp>
      <p:grpSp>
        <p:nvGrpSpPr>
          <p:cNvPr name="Group 7" id="7"/>
          <p:cNvGrpSpPr/>
          <p:nvPr/>
        </p:nvGrpSpPr>
        <p:grpSpPr>
          <a:xfrm rot="0">
            <a:off x="5305961" y="2121448"/>
            <a:ext cx="7586018" cy="1116992"/>
            <a:chOff x="0" y="0"/>
            <a:chExt cx="1585812" cy="233501"/>
          </a:xfrm>
        </p:grpSpPr>
        <p:sp>
          <p:nvSpPr>
            <p:cNvPr name="Freeform 8" id="8"/>
            <p:cNvSpPr/>
            <p:nvPr/>
          </p:nvSpPr>
          <p:spPr>
            <a:xfrm flipH="false" flipV="false" rot="0">
              <a:off x="0" y="0"/>
              <a:ext cx="1585812" cy="233501"/>
            </a:xfrm>
            <a:custGeom>
              <a:avLst/>
              <a:gdLst/>
              <a:ahLst/>
              <a:cxnLst/>
              <a:rect r="r" b="b" t="t" l="l"/>
              <a:pathLst>
                <a:path h="233501" w="1585812">
                  <a:moveTo>
                    <a:pt x="95932" y="0"/>
                  </a:moveTo>
                  <a:lnTo>
                    <a:pt x="1489880" y="0"/>
                  </a:lnTo>
                  <a:cubicBezTo>
                    <a:pt x="1515323" y="0"/>
                    <a:pt x="1539724" y="10107"/>
                    <a:pt x="1557715" y="28098"/>
                  </a:cubicBezTo>
                  <a:cubicBezTo>
                    <a:pt x="1575705" y="46088"/>
                    <a:pt x="1585812" y="70489"/>
                    <a:pt x="1585812" y="95932"/>
                  </a:cubicBezTo>
                  <a:lnTo>
                    <a:pt x="1585812" y="137569"/>
                  </a:lnTo>
                  <a:cubicBezTo>
                    <a:pt x="1585812" y="163012"/>
                    <a:pt x="1575705" y="187412"/>
                    <a:pt x="1557715" y="205403"/>
                  </a:cubicBezTo>
                  <a:cubicBezTo>
                    <a:pt x="1539724" y="223394"/>
                    <a:pt x="1515323" y="233501"/>
                    <a:pt x="1489880" y="233501"/>
                  </a:cubicBezTo>
                  <a:lnTo>
                    <a:pt x="95932" y="233501"/>
                  </a:lnTo>
                  <a:cubicBezTo>
                    <a:pt x="70489" y="233501"/>
                    <a:pt x="46088" y="223394"/>
                    <a:pt x="28098" y="205403"/>
                  </a:cubicBezTo>
                  <a:cubicBezTo>
                    <a:pt x="10107" y="187412"/>
                    <a:pt x="0" y="163012"/>
                    <a:pt x="0" y="137569"/>
                  </a:cubicBezTo>
                  <a:lnTo>
                    <a:pt x="0" y="95932"/>
                  </a:lnTo>
                  <a:cubicBezTo>
                    <a:pt x="0" y="70489"/>
                    <a:pt x="10107" y="46088"/>
                    <a:pt x="28098" y="28098"/>
                  </a:cubicBezTo>
                  <a:cubicBezTo>
                    <a:pt x="46088" y="10107"/>
                    <a:pt x="70489" y="0"/>
                    <a:pt x="95932" y="0"/>
                  </a:cubicBezTo>
                  <a:close/>
                </a:path>
              </a:pathLst>
            </a:custGeom>
            <a:solidFill>
              <a:srgbClr val="35A1F4"/>
            </a:solidFill>
          </p:spPr>
        </p:sp>
        <p:sp>
          <p:nvSpPr>
            <p:cNvPr name="TextBox 9" id="9"/>
            <p:cNvSpPr txBox="true"/>
            <p:nvPr/>
          </p:nvSpPr>
          <p:spPr>
            <a:xfrm>
              <a:off x="0" y="-57150"/>
              <a:ext cx="1585812" cy="290651"/>
            </a:xfrm>
            <a:prstGeom prst="rect">
              <a:avLst/>
            </a:prstGeom>
          </p:spPr>
          <p:txBody>
            <a:bodyPr anchor="ctr" rtlCol="false" tIns="50800" lIns="50800" bIns="50800" rIns="50800"/>
            <a:lstStyle/>
            <a:p>
              <a:pPr algn="ctr">
                <a:lnSpc>
                  <a:spcPts val="3919"/>
                </a:lnSpc>
              </a:pPr>
              <a:r>
                <a:rPr lang="en-US" sz="2799">
                  <a:solidFill>
                    <a:srgbClr val="FFFFFF"/>
                  </a:solidFill>
                  <a:latin typeface="DM Sans Bold"/>
                </a:rPr>
                <a:t>KAMI MENGUCAPKAN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49446" y="1727479"/>
            <a:ext cx="6748456" cy="1326542"/>
            <a:chOff x="0" y="0"/>
            <a:chExt cx="1410725" cy="277306"/>
          </a:xfrm>
        </p:grpSpPr>
        <p:sp>
          <p:nvSpPr>
            <p:cNvPr name="Freeform 3" id="3"/>
            <p:cNvSpPr/>
            <p:nvPr/>
          </p:nvSpPr>
          <p:spPr>
            <a:xfrm flipH="false" flipV="false" rot="0">
              <a:off x="0" y="0"/>
              <a:ext cx="1410725" cy="277306"/>
            </a:xfrm>
            <a:custGeom>
              <a:avLst/>
              <a:gdLst/>
              <a:ahLst/>
              <a:cxnLst/>
              <a:rect r="r" b="b" t="t" l="l"/>
              <a:pathLst>
                <a:path h="277306" w="1410725">
                  <a:moveTo>
                    <a:pt x="107838" y="0"/>
                  </a:moveTo>
                  <a:lnTo>
                    <a:pt x="1302887" y="0"/>
                  </a:lnTo>
                  <a:cubicBezTo>
                    <a:pt x="1331487" y="0"/>
                    <a:pt x="1358916" y="11361"/>
                    <a:pt x="1379140" y="31585"/>
                  </a:cubicBezTo>
                  <a:cubicBezTo>
                    <a:pt x="1399363" y="51809"/>
                    <a:pt x="1410725" y="79238"/>
                    <a:pt x="1410725" y="107838"/>
                  </a:cubicBezTo>
                  <a:lnTo>
                    <a:pt x="1410725" y="169468"/>
                  </a:lnTo>
                  <a:cubicBezTo>
                    <a:pt x="1410725" y="229025"/>
                    <a:pt x="1362444" y="277306"/>
                    <a:pt x="1302887" y="277306"/>
                  </a:cubicBezTo>
                  <a:lnTo>
                    <a:pt x="107838" y="277306"/>
                  </a:lnTo>
                  <a:cubicBezTo>
                    <a:pt x="48281" y="277306"/>
                    <a:pt x="0" y="229025"/>
                    <a:pt x="0" y="169468"/>
                  </a:cubicBezTo>
                  <a:lnTo>
                    <a:pt x="0" y="107838"/>
                  </a:lnTo>
                  <a:cubicBezTo>
                    <a:pt x="0" y="48281"/>
                    <a:pt x="48281" y="0"/>
                    <a:pt x="107838" y="0"/>
                  </a:cubicBezTo>
                  <a:close/>
                </a:path>
              </a:pathLst>
            </a:custGeom>
            <a:solidFill>
              <a:srgbClr val="35A1F4"/>
            </a:solidFill>
          </p:spPr>
        </p:sp>
        <p:sp>
          <p:nvSpPr>
            <p:cNvPr name="TextBox 4" id="4"/>
            <p:cNvSpPr txBox="true"/>
            <p:nvPr/>
          </p:nvSpPr>
          <p:spPr>
            <a:xfrm>
              <a:off x="0" y="-123825"/>
              <a:ext cx="1410725" cy="401131"/>
            </a:xfrm>
            <a:prstGeom prst="rect">
              <a:avLst/>
            </a:prstGeom>
          </p:spPr>
          <p:txBody>
            <a:bodyPr anchor="ctr" rtlCol="false" tIns="50800" lIns="50800" bIns="50800" rIns="50800"/>
            <a:lstStyle/>
            <a:p>
              <a:pPr algn="ctr">
                <a:lnSpc>
                  <a:spcPts val="8959"/>
                </a:lnSpc>
              </a:pPr>
              <a:r>
                <a:rPr lang="en-US" sz="6399">
                  <a:solidFill>
                    <a:srgbClr val="FFFFFF"/>
                  </a:solidFill>
                  <a:latin typeface="DM Sans Bold"/>
                </a:rPr>
                <a:t>Latar belakang</a:t>
              </a:r>
            </a:p>
          </p:txBody>
        </p:sp>
      </p:grpSp>
      <p:sp>
        <p:nvSpPr>
          <p:cNvPr name="TextBox 5" id="5"/>
          <p:cNvSpPr txBox="true"/>
          <p:nvPr/>
        </p:nvSpPr>
        <p:spPr>
          <a:xfrm rot="0">
            <a:off x="8909753" y="3917234"/>
            <a:ext cx="8027842" cy="4442460"/>
          </a:xfrm>
          <a:prstGeom prst="rect">
            <a:avLst/>
          </a:prstGeom>
        </p:spPr>
        <p:txBody>
          <a:bodyPr anchor="t" rtlCol="false" tIns="0" lIns="0" bIns="0" rIns="0">
            <a:spAutoFit/>
          </a:bodyPr>
          <a:lstStyle/>
          <a:p>
            <a:pPr algn="ctr" marL="0" indent="0" lvl="0">
              <a:lnSpc>
                <a:spcPts val="5040"/>
              </a:lnSpc>
              <a:spcBef>
                <a:spcPct val="0"/>
              </a:spcBef>
            </a:pPr>
            <a:r>
              <a:rPr lang="en-US" sz="3600">
                <a:solidFill>
                  <a:srgbClr val="000000"/>
                </a:solidFill>
                <a:latin typeface="DM Sans"/>
              </a:rPr>
              <a:t>Program ini dibuat dengan tujuan untuk membangun sistem pendataan rumah sakit yang terkomputerisasi. Sistem ini dirancang untuk membantu rumah sakit dalam mengelola data pasien, dokter, dan penyakit secara lebih efisien dan efektif.</a:t>
            </a:r>
            <a:r>
              <a:rPr lang="en-US" sz="3600">
                <a:solidFill>
                  <a:srgbClr val="000000"/>
                </a:solidFill>
                <a:latin typeface="DM Sans"/>
              </a:rPr>
              <a:t> </a:t>
            </a:r>
          </a:p>
        </p:txBody>
      </p:sp>
      <p:sp>
        <p:nvSpPr>
          <p:cNvPr name="Freeform 6" id="6"/>
          <p:cNvSpPr/>
          <p:nvPr/>
        </p:nvSpPr>
        <p:spPr>
          <a:xfrm flipH="false" flipV="false" rot="-10800000">
            <a:off x="443253" y="9307451"/>
            <a:ext cx="945467" cy="446948"/>
          </a:xfrm>
          <a:custGeom>
            <a:avLst/>
            <a:gdLst/>
            <a:ahLst/>
            <a:cxnLst/>
            <a:rect r="r" b="b" t="t" l="l"/>
            <a:pathLst>
              <a:path h="446948" w="945467">
                <a:moveTo>
                  <a:pt x="0" y="0"/>
                </a:moveTo>
                <a:lnTo>
                  <a:pt x="945467" y="0"/>
                </a:lnTo>
                <a:lnTo>
                  <a:pt x="945467" y="446948"/>
                </a:lnTo>
                <a:lnTo>
                  <a:pt x="0" y="446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765412" y="1727479"/>
            <a:ext cx="8577427" cy="6425273"/>
          </a:xfrm>
          <a:custGeom>
            <a:avLst/>
            <a:gdLst/>
            <a:ahLst/>
            <a:cxnLst/>
            <a:rect r="r" b="b" t="t" l="l"/>
            <a:pathLst>
              <a:path h="6425273" w="8577427">
                <a:moveTo>
                  <a:pt x="8577428" y="0"/>
                </a:moveTo>
                <a:lnTo>
                  <a:pt x="0" y="0"/>
                </a:lnTo>
                <a:lnTo>
                  <a:pt x="0" y="6425273"/>
                </a:lnTo>
                <a:lnTo>
                  <a:pt x="8577428" y="6425273"/>
                </a:lnTo>
                <a:lnTo>
                  <a:pt x="85774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35652" y="2208063"/>
            <a:ext cx="6067926" cy="1326542"/>
            <a:chOff x="0" y="0"/>
            <a:chExt cx="1268464" cy="277306"/>
          </a:xfrm>
        </p:grpSpPr>
        <p:sp>
          <p:nvSpPr>
            <p:cNvPr name="Freeform 3" id="3"/>
            <p:cNvSpPr/>
            <p:nvPr/>
          </p:nvSpPr>
          <p:spPr>
            <a:xfrm flipH="false" flipV="false" rot="0">
              <a:off x="0" y="0"/>
              <a:ext cx="1268464" cy="277306"/>
            </a:xfrm>
            <a:custGeom>
              <a:avLst/>
              <a:gdLst/>
              <a:ahLst/>
              <a:cxnLst/>
              <a:rect r="r" b="b" t="t" l="l"/>
              <a:pathLst>
                <a:path h="277306" w="1268464">
                  <a:moveTo>
                    <a:pt x="119932" y="0"/>
                  </a:moveTo>
                  <a:lnTo>
                    <a:pt x="1148532" y="0"/>
                  </a:lnTo>
                  <a:cubicBezTo>
                    <a:pt x="1180340" y="0"/>
                    <a:pt x="1210845" y="12636"/>
                    <a:pt x="1233337" y="35127"/>
                  </a:cubicBezTo>
                  <a:cubicBezTo>
                    <a:pt x="1255829" y="57619"/>
                    <a:pt x="1268464" y="88124"/>
                    <a:pt x="1268464" y="119932"/>
                  </a:cubicBezTo>
                  <a:lnTo>
                    <a:pt x="1268464" y="157373"/>
                  </a:lnTo>
                  <a:cubicBezTo>
                    <a:pt x="1268464" y="189182"/>
                    <a:pt x="1255829" y="219687"/>
                    <a:pt x="1233337" y="242178"/>
                  </a:cubicBezTo>
                  <a:cubicBezTo>
                    <a:pt x="1210845" y="264670"/>
                    <a:pt x="1180340" y="277306"/>
                    <a:pt x="1148532" y="277306"/>
                  </a:cubicBezTo>
                  <a:lnTo>
                    <a:pt x="119932" y="277306"/>
                  </a:lnTo>
                  <a:cubicBezTo>
                    <a:pt x="88124" y="277306"/>
                    <a:pt x="57619" y="264670"/>
                    <a:pt x="35127" y="242178"/>
                  </a:cubicBezTo>
                  <a:cubicBezTo>
                    <a:pt x="12636" y="219687"/>
                    <a:pt x="0" y="189182"/>
                    <a:pt x="0" y="157373"/>
                  </a:cubicBezTo>
                  <a:lnTo>
                    <a:pt x="0" y="119932"/>
                  </a:lnTo>
                  <a:cubicBezTo>
                    <a:pt x="0" y="88124"/>
                    <a:pt x="12636" y="57619"/>
                    <a:pt x="35127" y="35127"/>
                  </a:cubicBezTo>
                  <a:cubicBezTo>
                    <a:pt x="57619" y="12636"/>
                    <a:pt x="88124" y="0"/>
                    <a:pt x="119932" y="0"/>
                  </a:cubicBezTo>
                  <a:close/>
                </a:path>
              </a:pathLst>
            </a:custGeom>
            <a:solidFill>
              <a:srgbClr val="8E77F8"/>
            </a:solidFill>
          </p:spPr>
        </p:sp>
        <p:sp>
          <p:nvSpPr>
            <p:cNvPr name="TextBox 4" id="4"/>
            <p:cNvSpPr txBox="true"/>
            <p:nvPr/>
          </p:nvSpPr>
          <p:spPr>
            <a:xfrm>
              <a:off x="0" y="-123825"/>
              <a:ext cx="1268464" cy="401131"/>
            </a:xfrm>
            <a:prstGeom prst="rect">
              <a:avLst/>
            </a:prstGeom>
          </p:spPr>
          <p:txBody>
            <a:bodyPr anchor="ctr" rtlCol="false" tIns="50800" lIns="50800" bIns="50800" rIns="50800"/>
            <a:lstStyle/>
            <a:p>
              <a:pPr algn="ctr">
                <a:lnSpc>
                  <a:spcPts val="8959"/>
                </a:lnSpc>
              </a:pPr>
              <a:r>
                <a:rPr lang="en-US" sz="6399">
                  <a:solidFill>
                    <a:srgbClr val="FFFFFF"/>
                  </a:solidFill>
                  <a:latin typeface="DM Sans Bold"/>
                </a:rPr>
                <a:t>Library</a:t>
              </a:r>
            </a:p>
          </p:txBody>
        </p:sp>
      </p:grpSp>
      <p:grpSp>
        <p:nvGrpSpPr>
          <p:cNvPr name="Group 5" id="5"/>
          <p:cNvGrpSpPr/>
          <p:nvPr/>
        </p:nvGrpSpPr>
        <p:grpSpPr>
          <a:xfrm rot="0">
            <a:off x="1045979" y="5415707"/>
            <a:ext cx="16196042" cy="4161833"/>
            <a:chOff x="0" y="0"/>
            <a:chExt cx="3385687" cy="870007"/>
          </a:xfrm>
        </p:grpSpPr>
        <p:sp>
          <p:nvSpPr>
            <p:cNvPr name="Freeform 6" id="6"/>
            <p:cNvSpPr/>
            <p:nvPr/>
          </p:nvSpPr>
          <p:spPr>
            <a:xfrm flipH="false" flipV="false" rot="0">
              <a:off x="0" y="0"/>
              <a:ext cx="3385687" cy="870007"/>
            </a:xfrm>
            <a:custGeom>
              <a:avLst/>
              <a:gdLst/>
              <a:ahLst/>
              <a:cxnLst/>
              <a:rect r="r" b="b" t="t" l="l"/>
              <a:pathLst>
                <a:path h="870007" w="3385687">
                  <a:moveTo>
                    <a:pt x="44933" y="0"/>
                  </a:moveTo>
                  <a:lnTo>
                    <a:pt x="3340754" y="0"/>
                  </a:lnTo>
                  <a:cubicBezTo>
                    <a:pt x="3365570" y="0"/>
                    <a:pt x="3385687" y="20117"/>
                    <a:pt x="3385687" y="44933"/>
                  </a:cubicBezTo>
                  <a:lnTo>
                    <a:pt x="3385687" y="825073"/>
                  </a:lnTo>
                  <a:cubicBezTo>
                    <a:pt x="3385687" y="849889"/>
                    <a:pt x="3365570" y="870007"/>
                    <a:pt x="3340754" y="870007"/>
                  </a:cubicBezTo>
                  <a:lnTo>
                    <a:pt x="44933" y="870007"/>
                  </a:lnTo>
                  <a:cubicBezTo>
                    <a:pt x="20117" y="870007"/>
                    <a:pt x="0" y="849889"/>
                    <a:pt x="0" y="825073"/>
                  </a:cubicBezTo>
                  <a:lnTo>
                    <a:pt x="0" y="44933"/>
                  </a:lnTo>
                  <a:cubicBezTo>
                    <a:pt x="0" y="20117"/>
                    <a:pt x="20117" y="0"/>
                    <a:pt x="44933" y="0"/>
                  </a:cubicBezTo>
                  <a:close/>
                </a:path>
              </a:pathLst>
            </a:custGeom>
            <a:solidFill>
              <a:srgbClr val="8E77F8"/>
            </a:solidFill>
          </p:spPr>
        </p:sp>
        <p:sp>
          <p:nvSpPr>
            <p:cNvPr name="TextBox 7" id="7"/>
            <p:cNvSpPr txBox="true"/>
            <p:nvPr/>
          </p:nvSpPr>
          <p:spPr>
            <a:xfrm>
              <a:off x="0" y="-47625"/>
              <a:ext cx="3385687" cy="917632"/>
            </a:xfrm>
            <a:prstGeom prst="rect">
              <a:avLst/>
            </a:prstGeom>
          </p:spPr>
          <p:txBody>
            <a:bodyPr anchor="ctr" rtlCol="false" tIns="50800" lIns="50800" bIns="50800" rIns="50800"/>
            <a:lstStyle/>
            <a:p>
              <a:pPr algn="ctr">
                <a:lnSpc>
                  <a:spcPts val="3080"/>
                </a:lnSpc>
              </a:pPr>
            </a:p>
          </p:txBody>
        </p:sp>
      </p:grpSp>
      <p:sp>
        <p:nvSpPr>
          <p:cNvPr name="Freeform 8" id="8"/>
          <p:cNvSpPr/>
          <p:nvPr/>
        </p:nvSpPr>
        <p:spPr>
          <a:xfrm flipH="false" flipV="false" rot="0">
            <a:off x="2533483" y="505428"/>
            <a:ext cx="6598210" cy="4638072"/>
          </a:xfrm>
          <a:custGeom>
            <a:avLst/>
            <a:gdLst/>
            <a:ahLst/>
            <a:cxnLst/>
            <a:rect r="r" b="b" t="t" l="l"/>
            <a:pathLst>
              <a:path h="4638072" w="6598210">
                <a:moveTo>
                  <a:pt x="0" y="0"/>
                </a:moveTo>
                <a:lnTo>
                  <a:pt x="6598210" y="0"/>
                </a:lnTo>
                <a:lnTo>
                  <a:pt x="6598210" y="4638072"/>
                </a:lnTo>
                <a:lnTo>
                  <a:pt x="0" y="4638072"/>
                </a:lnTo>
                <a:lnTo>
                  <a:pt x="0" y="0"/>
                </a:lnTo>
                <a:close/>
              </a:path>
            </a:pathLst>
          </a:custGeom>
          <a:blipFill>
            <a:blip r:embed="rId2"/>
            <a:stretch>
              <a:fillRect l="0" t="0" r="0" b="0"/>
            </a:stretch>
          </a:blipFill>
        </p:spPr>
      </p:sp>
      <p:sp>
        <p:nvSpPr>
          <p:cNvPr name="Freeform 9" id="9"/>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121529" y="5577193"/>
            <a:ext cx="16120492" cy="3544230"/>
          </a:xfrm>
          <a:prstGeom prst="rect">
            <a:avLst/>
          </a:prstGeom>
        </p:spPr>
        <p:txBody>
          <a:bodyPr anchor="t" rtlCol="false" tIns="0" lIns="0" bIns="0" rIns="0">
            <a:spAutoFit/>
          </a:bodyPr>
          <a:lstStyle/>
          <a:p>
            <a:pPr algn="ctr">
              <a:lnSpc>
                <a:spcPts val="2573"/>
              </a:lnSpc>
            </a:pPr>
            <a:r>
              <a:rPr lang="en-US" sz="1838">
                <a:solidFill>
                  <a:srgbClr val="FFFFFF"/>
                </a:solidFill>
                <a:latin typeface="DM Sans Bold"/>
              </a:rPr>
              <a:t>Import Library yang Diperlukan :</a:t>
            </a:r>
          </a:p>
          <a:p>
            <a:pPr algn="ctr">
              <a:lnSpc>
                <a:spcPts val="2573"/>
              </a:lnSpc>
            </a:pPr>
          </a:p>
          <a:p>
            <a:pPr algn="l" marL="396906" indent="-198453" lvl="1">
              <a:lnSpc>
                <a:spcPts val="2573"/>
              </a:lnSpc>
              <a:buFont typeface="Arial"/>
              <a:buChar char="•"/>
            </a:pPr>
            <a:r>
              <a:rPr lang="en-US" sz="1838">
                <a:solidFill>
                  <a:srgbClr val="FFFFFF"/>
                </a:solidFill>
                <a:latin typeface="DM Sans Bold"/>
              </a:rPr>
              <a:t>Stremalit </a:t>
            </a:r>
            <a:r>
              <a:rPr lang="en-US" sz="1838">
                <a:solidFill>
                  <a:srgbClr val="FFFFFF"/>
                </a:solidFill>
                <a:latin typeface="DM Sans"/>
              </a:rPr>
              <a:t>: Library Python untuk membuat aplikasi web interaktif dengan cepat dan mudah. </a:t>
            </a:r>
          </a:p>
          <a:p>
            <a:pPr algn="l" marL="396906" indent="-198453" lvl="1">
              <a:lnSpc>
                <a:spcPts val="2573"/>
              </a:lnSpc>
              <a:buFont typeface="Arial"/>
              <a:buChar char="•"/>
            </a:pPr>
            <a:r>
              <a:rPr lang="en-US" sz="1838">
                <a:solidFill>
                  <a:srgbClr val="FFFFFF"/>
                </a:solidFill>
                <a:latin typeface="DM Sans Bold"/>
              </a:rPr>
              <a:t>Base64 </a:t>
            </a:r>
            <a:r>
              <a:rPr lang="en-US" sz="1838">
                <a:solidFill>
                  <a:srgbClr val="FFFFFF"/>
                </a:solidFill>
                <a:latin typeface="DM Sans"/>
              </a:rPr>
              <a:t>: Digunakan untuk encoding dan decoding data menjadi format Base64.</a:t>
            </a:r>
          </a:p>
          <a:p>
            <a:pPr algn="l" marL="396906" indent="-198453" lvl="1">
              <a:lnSpc>
                <a:spcPts val="2573"/>
              </a:lnSpc>
              <a:buFont typeface="Arial"/>
              <a:buChar char="•"/>
            </a:pPr>
            <a:r>
              <a:rPr lang="en-US" sz="1838">
                <a:solidFill>
                  <a:srgbClr val="FFFFFF"/>
                </a:solidFill>
                <a:latin typeface="DM Sans Bold"/>
              </a:rPr>
              <a:t>Sqlite3 </a:t>
            </a:r>
            <a:r>
              <a:rPr lang="en-US" sz="1838">
                <a:solidFill>
                  <a:srgbClr val="FFFFFF"/>
                </a:solidFill>
                <a:latin typeface="DM Sans"/>
              </a:rPr>
              <a:t>: Python library untuk berinteraksi dengan database SQLite</a:t>
            </a:r>
          </a:p>
          <a:p>
            <a:pPr algn="l" marL="396906" indent="-198453" lvl="1">
              <a:lnSpc>
                <a:spcPts val="2573"/>
              </a:lnSpc>
              <a:buFont typeface="Arial"/>
              <a:buChar char="•"/>
            </a:pPr>
            <a:r>
              <a:rPr lang="en-US" sz="1838">
                <a:solidFill>
                  <a:srgbClr val="FFFFFF"/>
                </a:solidFill>
                <a:latin typeface="DM Sans Bold"/>
              </a:rPr>
              <a:t>Pandas</a:t>
            </a:r>
            <a:r>
              <a:rPr lang="en-US" sz="1838">
                <a:solidFill>
                  <a:srgbClr val="FFFFFF"/>
                </a:solidFill>
                <a:latin typeface="DM Sans"/>
              </a:rPr>
              <a:t> : Python library untuk manipulasi dan analisis data</a:t>
            </a:r>
          </a:p>
          <a:p>
            <a:pPr algn="l" marL="396906" indent="-198453" lvl="1">
              <a:lnSpc>
                <a:spcPts val="2573"/>
              </a:lnSpc>
              <a:buFont typeface="Arial"/>
              <a:buChar char="•"/>
            </a:pPr>
            <a:r>
              <a:rPr lang="en-US" sz="1838">
                <a:solidFill>
                  <a:srgbClr val="FFFFFF"/>
                </a:solidFill>
                <a:latin typeface="DM Sans Bold"/>
              </a:rPr>
              <a:t>Matplotlib.pylot</a:t>
            </a:r>
            <a:r>
              <a:rPr lang="en-US" sz="1838">
                <a:solidFill>
                  <a:srgbClr val="FFFFFF"/>
                </a:solidFill>
                <a:latin typeface="DM Sans"/>
              </a:rPr>
              <a:t> : Submodul dari Matplotlib yang menyediakan fungsi untuk membuat berbagai jenis plot dan visualisasi data secara mudah.</a:t>
            </a:r>
          </a:p>
          <a:p>
            <a:pPr algn="l" marL="396906" indent="-198453" lvl="1">
              <a:lnSpc>
                <a:spcPts val="2573"/>
              </a:lnSpc>
              <a:buFont typeface="Arial"/>
              <a:buChar char="•"/>
            </a:pPr>
            <a:r>
              <a:rPr lang="en-US" sz="1838">
                <a:solidFill>
                  <a:srgbClr val="FFFFFF"/>
                </a:solidFill>
                <a:latin typeface="DM Sans Bold"/>
              </a:rPr>
              <a:t>Os </a:t>
            </a:r>
            <a:r>
              <a:rPr lang="en-US" sz="1838">
                <a:solidFill>
                  <a:srgbClr val="FFFFFF"/>
                </a:solidFill>
                <a:latin typeface="DM Sans"/>
              </a:rPr>
              <a:t>: Library Python yang menyediakan berbagai fungsi untuk berinteraksi dengan sistem operasi, seperti mengelola file dan direktori.</a:t>
            </a:r>
          </a:p>
          <a:p>
            <a:pPr algn="l" marL="396906" indent="-198453" lvl="1">
              <a:lnSpc>
                <a:spcPts val="2573"/>
              </a:lnSpc>
              <a:buFont typeface="Arial"/>
              <a:buChar char="•"/>
            </a:pPr>
            <a:r>
              <a:rPr lang="en-US" sz="1838">
                <a:solidFill>
                  <a:srgbClr val="FFFFFF"/>
                </a:solidFill>
                <a:latin typeface="DM Sans Bold"/>
              </a:rPr>
              <a:t>Json </a:t>
            </a:r>
            <a:r>
              <a:rPr lang="en-US" sz="1838">
                <a:solidFill>
                  <a:srgbClr val="FFFFFF"/>
                </a:solidFill>
                <a:latin typeface="DM Sans"/>
              </a:rPr>
              <a:t>: Library standar untuk membaca dan menulis data dalam format JSON</a:t>
            </a:r>
          </a:p>
          <a:p>
            <a:pPr algn="l" marL="396906" indent="-198453" lvl="1">
              <a:lnSpc>
                <a:spcPts val="2573"/>
              </a:lnSpc>
              <a:buFont typeface="Arial"/>
              <a:buChar char="•"/>
            </a:pPr>
            <a:r>
              <a:rPr lang="en-US" sz="1838">
                <a:solidFill>
                  <a:srgbClr val="FFFFFF"/>
                </a:solidFill>
                <a:latin typeface="DM Sans"/>
              </a:rPr>
              <a:t> </a:t>
            </a:r>
            <a:r>
              <a:rPr lang="en-US" sz="1838">
                <a:solidFill>
                  <a:srgbClr val="FFFFFF"/>
                </a:solidFill>
                <a:latin typeface="DM Sans Bold"/>
              </a:rPr>
              <a:t>St_on_hover_tabs </a:t>
            </a:r>
            <a:r>
              <a:rPr lang="en-US" sz="1838">
                <a:solidFill>
                  <a:srgbClr val="FFFFFF"/>
                </a:solidFill>
                <a:latin typeface="DM Sans"/>
              </a:rPr>
              <a:t>: Custom component untuk Streamlit yang memungkinkan pembuatan tab interaktif yang merespon hover</a:t>
            </a:r>
          </a:p>
          <a:p>
            <a:pPr algn="l" marL="396906" indent="-198453" lvl="1">
              <a:lnSpc>
                <a:spcPts val="2573"/>
              </a:lnSpc>
              <a:buFont typeface="Arial"/>
              <a:buChar char="•"/>
            </a:pPr>
            <a:r>
              <a:rPr lang="en-US" sz="1838">
                <a:solidFill>
                  <a:srgbClr val="FFFFFF"/>
                </a:solidFill>
                <a:latin typeface="DM Sans Bold"/>
              </a:rPr>
              <a:t>Pathlib </a:t>
            </a:r>
            <a:r>
              <a:rPr lang="en-US" sz="1838">
                <a:solidFill>
                  <a:srgbClr val="FFFFFF"/>
                </a:solidFill>
                <a:latin typeface="DM Sans"/>
              </a:rPr>
              <a:t>: Library standar untuk mengelola path file dan direktori dengan cara yang lebih mudah dan intuitif</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2763" y="5921726"/>
            <a:ext cx="12195107" cy="2658337"/>
            <a:chOff x="0" y="0"/>
            <a:chExt cx="2549315" cy="555710"/>
          </a:xfrm>
        </p:grpSpPr>
        <p:sp>
          <p:nvSpPr>
            <p:cNvPr name="Freeform 3" id="3"/>
            <p:cNvSpPr/>
            <p:nvPr/>
          </p:nvSpPr>
          <p:spPr>
            <a:xfrm flipH="false" flipV="false" rot="0">
              <a:off x="0" y="0"/>
              <a:ext cx="2549315" cy="555710"/>
            </a:xfrm>
            <a:custGeom>
              <a:avLst/>
              <a:gdLst/>
              <a:ahLst/>
              <a:cxnLst/>
              <a:rect r="r" b="b" t="t" l="l"/>
              <a:pathLst>
                <a:path h="555710" w="2549315">
                  <a:moveTo>
                    <a:pt x="59675" y="0"/>
                  </a:moveTo>
                  <a:lnTo>
                    <a:pt x="2489640" y="0"/>
                  </a:lnTo>
                  <a:cubicBezTo>
                    <a:pt x="2505467" y="0"/>
                    <a:pt x="2520646" y="6287"/>
                    <a:pt x="2531837" y="17478"/>
                  </a:cubicBezTo>
                  <a:cubicBezTo>
                    <a:pt x="2543028" y="28670"/>
                    <a:pt x="2549315" y="43848"/>
                    <a:pt x="2549315" y="59675"/>
                  </a:cubicBezTo>
                  <a:lnTo>
                    <a:pt x="2549315" y="496035"/>
                  </a:lnTo>
                  <a:cubicBezTo>
                    <a:pt x="2549315" y="511862"/>
                    <a:pt x="2543028" y="527040"/>
                    <a:pt x="2531837" y="538231"/>
                  </a:cubicBezTo>
                  <a:cubicBezTo>
                    <a:pt x="2520646" y="549423"/>
                    <a:pt x="2505467" y="555710"/>
                    <a:pt x="2489640" y="555710"/>
                  </a:cubicBezTo>
                  <a:lnTo>
                    <a:pt x="59675" y="555710"/>
                  </a:lnTo>
                  <a:cubicBezTo>
                    <a:pt x="43848" y="555710"/>
                    <a:pt x="28670" y="549423"/>
                    <a:pt x="17478" y="538231"/>
                  </a:cubicBezTo>
                  <a:cubicBezTo>
                    <a:pt x="6287" y="527040"/>
                    <a:pt x="0" y="511862"/>
                    <a:pt x="0" y="496035"/>
                  </a:cubicBezTo>
                  <a:lnTo>
                    <a:pt x="0" y="59675"/>
                  </a:lnTo>
                  <a:cubicBezTo>
                    <a:pt x="0" y="43848"/>
                    <a:pt x="6287" y="28670"/>
                    <a:pt x="17478" y="17478"/>
                  </a:cubicBezTo>
                  <a:cubicBezTo>
                    <a:pt x="28670" y="6287"/>
                    <a:pt x="43848" y="0"/>
                    <a:pt x="59675" y="0"/>
                  </a:cubicBezTo>
                  <a:close/>
                </a:path>
              </a:pathLst>
            </a:custGeom>
            <a:solidFill>
              <a:srgbClr val="366994"/>
            </a:solidFill>
          </p:spPr>
        </p:sp>
        <p:sp>
          <p:nvSpPr>
            <p:cNvPr name="TextBox 4" id="4"/>
            <p:cNvSpPr txBox="true"/>
            <p:nvPr/>
          </p:nvSpPr>
          <p:spPr>
            <a:xfrm>
              <a:off x="0" y="-47625"/>
              <a:ext cx="2549315" cy="603335"/>
            </a:xfrm>
            <a:prstGeom prst="rect">
              <a:avLst/>
            </a:prstGeom>
          </p:spPr>
          <p:txBody>
            <a:bodyPr anchor="ctr" rtlCol="false" tIns="50800" lIns="50800" bIns="50800" rIns="50800"/>
            <a:lstStyle/>
            <a:p>
              <a:pPr algn="just" marL="474984" indent="-237492" lvl="1">
                <a:lnSpc>
                  <a:spcPts val="3080"/>
                </a:lnSpc>
                <a:buFont typeface="Arial"/>
                <a:buChar char="•"/>
              </a:pPr>
              <a:r>
                <a:rPr lang="en-US" sz="2200">
                  <a:solidFill>
                    <a:srgbClr val="FFFFFF"/>
                  </a:solidFill>
                  <a:latin typeface="DM Sans Bold"/>
                </a:rPr>
                <a:t>Membuka file dengan nama (data rumah sakit_0920) dan mewakilkannya sebagai f</a:t>
              </a:r>
            </a:p>
            <a:p>
              <a:pPr algn="just" marL="474984" indent="-237492" lvl="1">
                <a:lnSpc>
                  <a:spcPts val="3080"/>
                </a:lnSpc>
                <a:buFont typeface="Arial"/>
                <a:buChar char="•"/>
              </a:pPr>
              <a:r>
                <a:rPr lang="en-US" sz="2200">
                  <a:solidFill>
                    <a:srgbClr val="FFFFFF"/>
                  </a:solidFill>
                  <a:latin typeface="DM Sans Bold"/>
                </a:rPr>
                <a:t>Membuat variabel “data” yang berisi fungsi untuk membaca dataset “f”.</a:t>
              </a:r>
            </a:p>
          </p:txBody>
        </p:sp>
      </p:grpSp>
      <p:sp>
        <p:nvSpPr>
          <p:cNvPr name="Freeform 5" id="5"/>
          <p:cNvSpPr/>
          <p:nvPr/>
        </p:nvSpPr>
        <p:spPr>
          <a:xfrm flipH="false" flipV="false" rot="0">
            <a:off x="1542763" y="2248934"/>
            <a:ext cx="7684884" cy="2862386"/>
          </a:xfrm>
          <a:custGeom>
            <a:avLst/>
            <a:gdLst/>
            <a:ahLst/>
            <a:cxnLst/>
            <a:rect r="r" b="b" t="t" l="l"/>
            <a:pathLst>
              <a:path h="2862386" w="7684884">
                <a:moveTo>
                  <a:pt x="0" y="0"/>
                </a:moveTo>
                <a:lnTo>
                  <a:pt x="7684884" y="0"/>
                </a:lnTo>
                <a:lnTo>
                  <a:pt x="7684884" y="2862386"/>
                </a:lnTo>
                <a:lnTo>
                  <a:pt x="0" y="2862386"/>
                </a:lnTo>
                <a:lnTo>
                  <a:pt x="0" y="0"/>
                </a:lnTo>
                <a:close/>
              </a:path>
            </a:pathLst>
          </a:custGeom>
          <a:blipFill>
            <a:blip r:embed="rId2"/>
            <a:stretch>
              <a:fillRect l="0" t="0" r="0" b="0"/>
            </a:stretch>
          </a:blipFill>
        </p:spPr>
      </p:sp>
      <p:sp>
        <p:nvSpPr>
          <p:cNvPr name="Freeform 6" id="6"/>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772765" y="4214790"/>
            <a:ext cx="3091307" cy="6072210"/>
          </a:xfrm>
          <a:custGeom>
            <a:avLst/>
            <a:gdLst/>
            <a:ahLst/>
            <a:cxnLst/>
            <a:rect r="r" b="b" t="t" l="l"/>
            <a:pathLst>
              <a:path h="6072210" w="3091307">
                <a:moveTo>
                  <a:pt x="0" y="0"/>
                </a:moveTo>
                <a:lnTo>
                  <a:pt x="3091307" y="0"/>
                </a:lnTo>
                <a:lnTo>
                  <a:pt x="3091307" y="6072210"/>
                </a:lnTo>
                <a:lnTo>
                  <a:pt x="0" y="60722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028700"/>
            <a:ext cx="7823944" cy="2658337"/>
            <a:chOff x="0" y="0"/>
            <a:chExt cx="1635549" cy="555710"/>
          </a:xfrm>
        </p:grpSpPr>
        <p:sp>
          <p:nvSpPr>
            <p:cNvPr name="Freeform 3" id="3"/>
            <p:cNvSpPr/>
            <p:nvPr/>
          </p:nvSpPr>
          <p:spPr>
            <a:xfrm flipH="false" flipV="false" rot="0">
              <a:off x="0" y="0"/>
              <a:ext cx="1635549" cy="555710"/>
            </a:xfrm>
            <a:custGeom>
              <a:avLst/>
              <a:gdLst/>
              <a:ahLst/>
              <a:cxnLst/>
              <a:rect r="r" b="b" t="t" l="l"/>
              <a:pathLst>
                <a:path h="555710" w="1635549">
                  <a:moveTo>
                    <a:pt x="93015" y="0"/>
                  </a:moveTo>
                  <a:lnTo>
                    <a:pt x="1542535" y="0"/>
                  </a:lnTo>
                  <a:cubicBezTo>
                    <a:pt x="1567204" y="0"/>
                    <a:pt x="1590862" y="9800"/>
                    <a:pt x="1608306" y="27243"/>
                  </a:cubicBezTo>
                  <a:cubicBezTo>
                    <a:pt x="1625750" y="44687"/>
                    <a:pt x="1635549" y="68346"/>
                    <a:pt x="1635549" y="93015"/>
                  </a:cubicBezTo>
                  <a:lnTo>
                    <a:pt x="1635549" y="462695"/>
                  </a:lnTo>
                  <a:cubicBezTo>
                    <a:pt x="1635549" y="487364"/>
                    <a:pt x="1625750" y="511023"/>
                    <a:pt x="1608306" y="528466"/>
                  </a:cubicBezTo>
                  <a:cubicBezTo>
                    <a:pt x="1590862" y="545910"/>
                    <a:pt x="1567204" y="555710"/>
                    <a:pt x="1542535" y="555710"/>
                  </a:cubicBezTo>
                  <a:lnTo>
                    <a:pt x="93015" y="555710"/>
                  </a:lnTo>
                  <a:cubicBezTo>
                    <a:pt x="68346" y="555710"/>
                    <a:pt x="44687" y="545910"/>
                    <a:pt x="27243" y="528466"/>
                  </a:cubicBezTo>
                  <a:cubicBezTo>
                    <a:pt x="9800" y="511023"/>
                    <a:pt x="0" y="487364"/>
                    <a:pt x="0" y="462695"/>
                  </a:cubicBezTo>
                  <a:lnTo>
                    <a:pt x="0" y="93015"/>
                  </a:lnTo>
                  <a:cubicBezTo>
                    <a:pt x="0" y="68346"/>
                    <a:pt x="9800" y="44687"/>
                    <a:pt x="27243" y="27243"/>
                  </a:cubicBezTo>
                  <a:cubicBezTo>
                    <a:pt x="44687" y="9800"/>
                    <a:pt x="68346" y="0"/>
                    <a:pt x="93015" y="0"/>
                  </a:cubicBezTo>
                  <a:close/>
                </a:path>
              </a:pathLst>
            </a:custGeom>
            <a:solidFill>
              <a:srgbClr val="366994"/>
            </a:solidFill>
          </p:spPr>
        </p:sp>
        <p:sp>
          <p:nvSpPr>
            <p:cNvPr name="TextBox 4" id="4"/>
            <p:cNvSpPr txBox="true"/>
            <p:nvPr/>
          </p:nvSpPr>
          <p:spPr>
            <a:xfrm>
              <a:off x="0" y="-47625"/>
              <a:ext cx="1635549" cy="603335"/>
            </a:xfrm>
            <a:prstGeom prst="rect">
              <a:avLst/>
            </a:prstGeom>
          </p:spPr>
          <p:txBody>
            <a:bodyPr anchor="ctr" rtlCol="false" tIns="50800" lIns="50800" bIns="50800" rIns="50800"/>
            <a:lstStyle/>
            <a:p>
              <a:pPr algn="ctr">
                <a:lnSpc>
                  <a:spcPts val="3080"/>
                </a:lnSpc>
              </a:pPr>
              <a:r>
                <a:rPr lang="en-US" sz="2200">
                  <a:solidFill>
                    <a:srgbClr val="FFFFFF"/>
                  </a:solidFill>
                  <a:latin typeface="DM Sans Bold"/>
                </a:rPr>
                <a:t>Fungsi “database” berfungsi untuk mendefinisikan sebuah fungsi untuk membuat koneksi ke  database “tesss.db”.</a:t>
              </a:r>
            </a:p>
          </p:txBody>
        </p:sp>
      </p:grpSp>
      <p:grpSp>
        <p:nvGrpSpPr>
          <p:cNvPr name="Group 5" id="5"/>
          <p:cNvGrpSpPr/>
          <p:nvPr/>
        </p:nvGrpSpPr>
        <p:grpSpPr>
          <a:xfrm rot="0">
            <a:off x="9144000" y="5211484"/>
            <a:ext cx="7823944" cy="2509094"/>
            <a:chOff x="0" y="0"/>
            <a:chExt cx="1635549" cy="524511"/>
          </a:xfrm>
        </p:grpSpPr>
        <p:sp>
          <p:nvSpPr>
            <p:cNvPr name="Freeform 6" id="6"/>
            <p:cNvSpPr/>
            <p:nvPr/>
          </p:nvSpPr>
          <p:spPr>
            <a:xfrm flipH="false" flipV="false" rot="0">
              <a:off x="0" y="0"/>
              <a:ext cx="1635549" cy="524511"/>
            </a:xfrm>
            <a:custGeom>
              <a:avLst/>
              <a:gdLst/>
              <a:ahLst/>
              <a:cxnLst/>
              <a:rect r="r" b="b" t="t" l="l"/>
              <a:pathLst>
                <a:path h="524511" w="1635549">
                  <a:moveTo>
                    <a:pt x="93015" y="0"/>
                  </a:moveTo>
                  <a:lnTo>
                    <a:pt x="1542535" y="0"/>
                  </a:lnTo>
                  <a:cubicBezTo>
                    <a:pt x="1567204" y="0"/>
                    <a:pt x="1590862" y="9800"/>
                    <a:pt x="1608306" y="27243"/>
                  </a:cubicBezTo>
                  <a:cubicBezTo>
                    <a:pt x="1625750" y="44687"/>
                    <a:pt x="1635549" y="68346"/>
                    <a:pt x="1635549" y="93015"/>
                  </a:cubicBezTo>
                  <a:lnTo>
                    <a:pt x="1635549" y="431497"/>
                  </a:lnTo>
                  <a:cubicBezTo>
                    <a:pt x="1635549" y="482867"/>
                    <a:pt x="1593905" y="524511"/>
                    <a:pt x="1542535" y="524511"/>
                  </a:cubicBezTo>
                  <a:lnTo>
                    <a:pt x="93015" y="524511"/>
                  </a:lnTo>
                  <a:cubicBezTo>
                    <a:pt x="68346" y="524511"/>
                    <a:pt x="44687" y="514712"/>
                    <a:pt x="27243" y="497268"/>
                  </a:cubicBezTo>
                  <a:cubicBezTo>
                    <a:pt x="9800" y="479824"/>
                    <a:pt x="0" y="456166"/>
                    <a:pt x="0" y="431497"/>
                  </a:cubicBezTo>
                  <a:lnTo>
                    <a:pt x="0" y="93015"/>
                  </a:lnTo>
                  <a:cubicBezTo>
                    <a:pt x="0" y="68346"/>
                    <a:pt x="9800" y="44687"/>
                    <a:pt x="27243" y="27243"/>
                  </a:cubicBezTo>
                  <a:cubicBezTo>
                    <a:pt x="44687" y="9800"/>
                    <a:pt x="68346" y="0"/>
                    <a:pt x="93015" y="0"/>
                  </a:cubicBezTo>
                  <a:close/>
                </a:path>
              </a:pathLst>
            </a:custGeom>
            <a:solidFill>
              <a:srgbClr val="FFB001"/>
            </a:solidFill>
          </p:spPr>
        </p:sp>
        <p:sp>
          <p:nvSpPr>
            <p:cNvPr name="TextBox 7" id="7"/>
            <p:cNvSpPr txBox="true"/>
            <p:nvPr/>
          </p:nvSpPr>
          <p:spPr>
            <a:xfrm>
              <a:off x="0" y="-47625"/>
              <a:ext cx="1635549" cy="572136"/>
            </a:xfrm>
            <a:prstGeom prst="rect">
              <a:avLst/>
            </a:prstGeom>
          </p:spPr>
          <p:txBody>
            <a:bodyPr anchor="ctr" rtlCol="false" tIns="50800" lIns="50800" bIns="50800" rIns="50800"/>
            <a:lstStyle/>
            <a:p>
              <a:pPr algn="ctr">
                <a:lnSpc>
                  <a:spcPts val="2940"/>
                </a:lnSpc>
              </a:pPr>
              <a:r>
                <a:rPr lang="en-US" sz="2100">
                  <a:solidFill>
                    <a:srgbClr val="FFFFFF"/>
                  </a:solidFill>
                  <a:latin typeface="DM Sans Bold"/>
                </a:rPr>
                <a:t>Fungsi ''membuat_table'' berfungsi untuk membuat tabel-tabel yang belum dibuat sebelumnya ke dalam sebuah database.</a:t>
              </a:r>
            </a:p>
          </p:txBody>
        </p:sp>
      </p:grpSp>
      <p:sp>
        <p:nvSpPr>
          <p:cNvPr name="Freeform 8" id="8"/>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02592" y="1028700"/>
            <a:ext cx="5935861" cy="2866521"/>
          </a:xfrm>
          <a:custGeom>
            <a:avLst/>
            <a:gdLst/>
            <a:ahLst/>
            <a:cxnLst/>
            <a:rect r="r" b="b" t="t" l="l"/>
            <a:pathLst>
              <a:path h="2866521" w="5935861">
                <a:moveTo>
                  <a:pt x="0" y="0"/>
                </a:moveTo>
                <a:lnTo>
                  <a:pt x="5935862" y="0"/>
                </a:lnTo>
                <a:lnTo>
                  <a:pt x="5935862" y="2866521"/>
                </a:lnTo>
                <a:lnTo>
                  <a:pt x="0" y="2866521"/>
                </a:lnTo>
                <a:lnTo>
                  <a:pt x="0" y="0"/>
                </a:lnTo>
                <a:close/>
              </a:path>
            </a:pathLst>
          </a:custGeom>
          <a:blipFill>
            <a:blip r:embed="rId4"/>
            <a:stretch>
              <a:fillRect l="0" t="0" r="0" b="0"/>
            </a:stretch>
          </a:blipFill>
        </p:spPr>
      </p:sp>
      <p:grpSp>
        <p:nvGrpSpPr>
          <p:cNvPr name="Group 10" id="10"/>
          <p:cNvGrpSpPr/>
          <p:nvPr/>
        </p:nvGrpSpPr>
        <p:grpSpPr>
          <a:xfrm rot="0">
            <a:off x="0" y="9086118"/>
            <a:ext cx="18288000" cy="188370"/>
            <a:chOff x="0" y="0"/>
            <a:chExt cx="4816593" cy="49612"/>
          </a:xfrm>
        </p:grpSpPr>
        <p:sp>
          <p:nvSpPr>
            <p:cNvPr name="Freeform 11" id="11"/>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2" id="12"/>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82765" y="4092749"/>
            <a:ext cx="6575516" cy="4746564"/>
          </a:xfrm>
          <a:custGeom>
            <a:avLst/>
            <a:gdLst/>
            <a:ahLst/>
            <a:cxnLst/>
            <a:rect r="r" b="b" t="t" l="l"/>
            <a:pathLst>
              <a:path h="4746564" w="6575516">
                <a:moveTo>
                  <a:pt x="0" y="0"/>
                </a:moveTo>
                <a:lnTo>
                  <a:pt x="6575516" y="0"/>
                </a:lnTo>
                <a:lnTo>
                  <a:pt x="6575516" y="4746564"/>
                </a:lnTo>
                <a:lnTo>
                  <a:pt x="0" y="4746564"/>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74443" y="6009666"/>
            <a:ext cx="12139114" cy="2210285"/>
            <a:chOff x="0" y="0"/>
            <a:chExt cx="2537610" cy="462047"/>
          </a:xfrm>
        </p:grpSpPr>
        <p:sp>
          <p:nvSpPr>
            <p:cNvPr name="Freeform 3" id="3"/>
            <p:cNvSpPr/>
            <p:nvPr/>
          </p:nvSpPr>
          <p:spPr>
            <a:xfrm flipH="false" flipV="false" rot="0">
              <a:off x="0" y="0"/>
              <a:ext cx="2537610" cy="462047"/>
            </a:xfrm>
            <a:custGeom>
              <a:avLst/>
              <a:gdLst/>
              <a:ahLst/>
              <a:cxnLst/>
              <a:rect r="r" b="b" t="t" l="l"/>
              <a:pathLst>
                <a:path h="462047" w="2537610">
                  <a:moveTo>
                    <a:pt x="59950" y="0"/>
                  </a:moveTo>
                  <a:lnTo>
                    <a:pt x="2477660" y="0"/>
                  </a:lnTo>
                  <a:cubicBezTo>
                    <a:pt x="2493560" y="0"/>
                    <a:pt x="2508808" y="6316"/>
                    <a:pt x="2520051" y="17559"/>
                  </a:cubicBezTo>
                  <a:cubicBezTo>
                    <a:pt x="2531294" y="28802"/>
                    <a:pt x="2537610" y="44050"/>
                    <a:pt x="2537610" y="59950"/>
                  </a:cubicBezTo>
                  <a:lnTo>
                    <a:pt x="2537610" y="402097"/>
                  </a:lnTo>
                  <a:cubicBezTo>
                    <a:pt x="2537610" y="417997"/>
                    <a:pt x="2531294" y="433245"/>
                    <a:pt x="2520051" y="444488"/>
                  </a:cubicBezTo>
                  <a:cubicBezTo>
                    <a:pt x="2508808" y="455731"/>
                    <a:pt x="2493560" y="462047"/>
                    <a:pt x="2477660" y="462047"/>
                  </a:cubicBezTo>
                  <a:lnTo>
                    <a:pt x="59950" y="462047"/>
                  </a:lnTo>
                  <a:cubicBezTo>
                    <a:pt x="44050" y="462047"/>
                    <a:pt x="28802" y="455731"/>
                    <a:pt x="17559" y="444488"/>
                  </a:cubicBezTo>
                  <a:cubicBezTo>
                    <a:pt x="6316" y="433245"/>
                    <a:pt x="0" y="417997"/>
                    <a:pt x="0" y="402097"/>
                  </a:cubicBezTo>
                  <a:lnTo>
                    <a:pt x="0" y="59950"/>
                  </a:lnTo>
                  <a:cubicBezTo>
                    <a:pt x="0" y="44050"/>
                    <a:pt x="6316" y="28802"/>
                    <a:pt x="17559" y="17559"/>
                  </a:cubicBezTo>
                  <a:cubicBezTo>
                    <a:pt x="28802" y="6316"/>
                    <a:pt x="44050" y="0"/>
                    <a:pt x="59950" y="0"/>
                  </a:cubicBezTo>
                  <a:close/>
                </a:path>
              </a:pathLst>
            </a:custGeom>
            <a:solidFill>
              <a:srgbClr val="366994"/>
            </a:solidFill>
          </p:spPr>
        </p:sp>
        <p:sp>
          <p:nvSpPr>
            <p:cNvPr name="TextBox 4" id="4"/>
            <p:cNvSpPr txBox="true"/>
            <p:nvPr/>
          </p:nvSpPr>
          <p:spPr>
            <a:xfrm>
              <a:off x="0" y="-57150"/>
              <a:ext cx="2537610" cy="519197"/>
            </a:xfrm>
            <a:prstGeom prst="rect">
              <a:avLst/>
            </a:prstGeom>
          </p:spPr>
          <p:txBody>
            <a:bodyPr anchor="ctr" rtlCol="false" tIns="50800" lIns="50800" bIns="50800" rIns="50800"/>
            <a:lstStyle/>
            <a:p>
              <a:pPr algn="ctr">
                <a:lnSpc>
                  <a:spcPts val="3500"/>
                </a:lnSpc>
              </a:pPr>
              <a:r>
                <a:rPr lang="en-US" sz="2500">
                  <a:solidFill>
                    <a:srgbClr val="FFFFFF"/>
                  </a:solidFill>
                  <a:latin typeface="DM Sans Bold"/>
                </a:rPr>
                <a:t>Fungsi ini memuat data dokter dan pasien dari variabel data ke dalam database. Jika database kosong, semua data dokter dan pasien akan dimuat. Jika database tidak kosong, data tidak akan dimuat ulang.</a:t>
              </a:r>
            </a:p>
          </p:txBody>
        </p:sp>
      </p:grpSp>
      <p:sp>
        <p:nvSpPr>
          <p:cNvPr name="Freeform 5" id="5"/>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780894" y="281314"/>
            <a:ext cx="10726212" cy="4862186"/>
          </a:xfrm>
          <a:custGeom>
            <a:avLst/>
            <a:gdLst/>
            <a:ahLst/>
            <a:cxnLst/>
            <a:rect r="r" b="b" t="t" l="l"/>
            <a:pathLst>
              <a:path h="4862186" w="10726212">
                <a:moveTo>
                  <a:pt x="0" y="0"/>
                </a:moveTo>
                <a:lnTo>
                  <a:pt x="10726212" y="0"/>
                </a:lnTo>
                <a:lnTo>
                  <a:pt x="10726212" y="4862186"/>
                </a:lnTo>
                <a:lnTo>
                  <a:pt x="0" y="4862186"/>
                </a:lnTo>
                <a:lnTo>
                  <a:pt x="0" y="0"/>
                </a:lnTo>
                <a:close/>
              </a:path>
            </a:pathLst>
          </a:custGeom>
          <a:blipFill>
            <a:blip r:embed="rId4"/>
            <a:stretch>
              <a:fillRect l="0" t="-259" r="0" b="-259"/>
            </a:stretch>
          </a:blipFill>
        </p:spPr>
      </p:sp>
      <p:grpSp>
        <p:nvGrpSpPr>
          <p:cNvPr name="Group 7" id="7"/>
          <p:cNvGrpSpPr/>
          <p:nvPr/>
        </p:nvGrpSpPr>
        <p:grpSpPr>
          <a:xfrm rot="0">
            <a:off x="0" y="9086118"/>
            <a:ext cx="18288000" cy="188370"/>
            <a:chOff x="0" y="0"/>
            <a:chExt cx="4816593" cy="49612"/>
          </a:xfrm>
        </p:grpSpPr>
        <p:sp>
          <p:nvSpPr>
            <p:cNvPr name="Freeform 8" id="8"/>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9" id="9"/>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0" id="10"/>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3024390"/>
            <a:ext cx="7823944" cy="2048890"/>
            <a:chOff x="0" y="0"/>
            <a:chExt cx="1635549" cy="428308"/>
          </a:xfrm>
        </p:grpSpPr>
        <p:sp>
          <p:nvSpPr>
            <p:cNvPr name="Freeform 3" id="3"/>
            <p:cNvSpPr/>
            <p:nvPr/>
          </p:nvSpPr>
          <p:spPr>
            <a:xfrm flipH="false" flipV="false" rot="0">
              <a:off x="0" y="0"/>
              <a:ext cx="1635549" cy="428308"/>
            </a:xfrm>
            <a:custGeom>
              <a:avLst/>
              <a:gdLst/>
              <a:ahLst/>
              <a:cxnLst/>
              <a:rect r="r" b="b" t="t" l="l"/>
              <a:pathLst>
                <a:path h="428308" w="1635549">
                  <a:moveTo>
                    <a:pt x="93015" y="0"/>
                  </a:moveTo>
                  <a:lnTo>
                    <a:pt x="1542535" y="0"/>
                  </a:lnTo>
                  <a:cubicBezTo>
                    <a:pt x="1567204" y="0"/>
                    <a:pt x="1590862" y="9800"/>
                    <a:pt x="1608306" y="27243"/>
                  </a:cubicBezTo>
                  <a:cubicBezTo>
                    <a:pt x="1625750" y="44687"/>
                    <a:pt x="1635549" y="68346"/>
                    <a:pt x="1635549" y="93015"/>
                  </a:cubicBezTo>
                  <a:lnTo>
                    <a:pt x="1635549" y="335294"/>
                  </a:lnTo>
                  <a:cubicBezTo>
                    <a:pt x="1635549" y="386664"/>
                    <a:pt x="1593905" y="428308"/>
                    <a:pt x="1542535" y="428308"/>
                  </a:cubicBezTo>
                  <a:lnTo>
                    <a:pt x="93015" y="428308"/>
                  </a:lnTo>
                  <a:cubicBezTo>
                    <a:pt x="68346" y="428308"/>
                    <a:pt x="44687" y="418509"/>
                    <a:pt x="27243" y="401065"/>
                  </a:cubicBezTo>
                  <a:cubicBezTo>
                    <a:pt x="9800" y="383621"/>
                    <a:pt x="0" y="359963"/>
                    <a:pt x="0" y="335294"/>
                  </a:cubicBezTo>
                  <a:lnTo>
                    <a:pt x="0" y="93015"/>
                  </a:lnTo>
                  <a:cubicBezTo>
                    <a:pt x="0" y="68346"/>
                    <a:pt x="9800" y="44687"/>
                    <a:pt x="27243" y="27243"/>
                  </a:cubicBezTo>
                  <a:cubicBezTo>
                    <a:pt x="44687" y="9800"/>
                    <a:pt x="68346" y="0"/>
                    <a:pt x="93015" y="0"/>
                  </a:cubicBezTo>
                  <a:close/>
                </a:path>
              </a:pathLst>
            </a:custGeom>
            <a:solidFill>
              <a:srgbClr val="366994"/>
            </a:solidFill>
          </p:spPr>
        </p:sp>
        <p:sp>
          <p:nvSpPr>
            <p:cNvPr name="TextBox 4" id="4"/>
            <p:cNvSpPr txBox="true"/>
            <p:nvPr/>
          </p:nvSpPr>
          <p:spPr>
            <a:xfrm>
              <a:off x="0" y="-57150"/>
              <a:ext cx="1635549" cy="485458"/>
            </a:xfrm>
            <a:prstGeom prst="rect">
              <a:avLst/>
            </a:prstGeom>
          </p:spPr>
          <p:txBody>
            <a:bodyPr anchor="ctr" rtlCol="false" tIns="50800" lIns="50800" bIns="50800" rIns="50800"/>
            <a:lstStyle/>
            <a:p>
              <a:pPr algn="ctr">
                <a:lnSpc>
                  <a:spcPts val="3500"/>
                </a:lnSpc>
              </a:pPr>
              <a:r>
                <a:rPr lang="en-US" sz="2500">
                  <a:solidFill>
                    <a:srgbClr val="FFFFFF"/>
                  </a:solidFill>
                  <a:latin typeface="DM Sans Bold"/>
                </a:rPr>
                <a:t> Membuat fungsi ''login_admin'' dengan</a:t>
              </a:r>
            </a:p>
            <a:p>
              <a:pPr algn="ctr">
                <a:lnSpc>
                  <a:spcPts val="3500"/>
                </a:lnSpc>
              </a:pPr>
              <a:r>
                <a:rPr lang="en-US" sz="2500">
                  <a:solidFill>
                    <a:srgbClr val="FFFFFF"/>
                  </a:solidFill>
                  <a:latin typeface="DM Sans Bold"/>
                </a:rPr>
                <a:t>range username dan password. </a:t>
              </a:r>
            </a:p>
          </p:txBody>
        </p:sp>
      </p:grpSp>
      <p:grpSp>
        <p:nvGrpSpPr>
          <p:cNvPr name="Group 5" id="5"/>
          <p:cNvGrpSpPr/>
          <p:nvPr/>
        </p:nvGrpSpPr>
        <p:grpSpPr>
          <a:xfrm rot="0">
            <a:off x="8659901" y="5824030"/>
            <a:ext cx="8599399" cy="2345385"/>
            <a:chOff x="0" y="0"/>
            <a:chExt cx="1797654" cy="490289"/>
          </a:xfrm>
        </p:grpSpPr>
        <p:sp>
          <p:nvSpPr>
            <p:cNvPr name="Freeform 6" id="6"/>
            <p:cNvSpPr/>
            <p:nvPr/>
          </p:nvSpPr>
          <p:spPr>
            <a:xfrm flipH="false" flipV="false" rot="0">
              <a:off x="0" y="0"/>
              <a:ext cx="1797654" cy="490289"/>
            </a:xfrm>
            <a:custGeom>
              <a:avLst/>
              <a:gdLst/>
              <a:ahLst/>
              <a:cxnLst/>
              <a:rect r="r" b="b" t="t" l="l"/>
              <a:pathLst>
                <a:path h="490289" w="1797654">
                  <a:moveTo>
                    <a:pt x="84627" y="0"/>
                  </a:moveTo>
                  <a:lnTo>
                    <a:pt x="1713027" y="0"/>
                  </a:lnTo>
                  <a:cubicBezTo>
                    <a:pt x="1759765" y="0"/>
                    <a:pt x="1797654" y="37889"/>
                    <a:pt x="1797654" y="84627"/>
                  </a:cubicBezTo>
                  <a:lnTo>
                    <a:pt x="1797654" y="405662"/>
                  </a:lnTo>
                  <a:cubicBezTo>
                    <a:pt x="1797654" y="452400"/>
                    <a:pt x="1759765" y="490289"/>
                    <a:pt x="1713027" y="490289"/>
                  </a:cubicBezTo>
                  <a:lnTo>
                    <a:pt x="84627" y="490289"/>
                  </a:lnTo>
                  <a:cubicBezTo>
                    <a:pt x="37889" y="490289"/>
                    <a:pt x="0" y="452400"/>
                    <a:pt x="0" y="405662"/>
                  </a:cubicBezTo>
                  <a:lnTo>
                    <a:pt x="0" y="84627"/>
                  </a:lnTo>
                  <a:cubicBezTo>
                    <a:pt x="0" y="37889"/>
                    <a:pt x="37889" y="0"/>
                    <a:pt x="84627" y="0"/>
                  </a:cubicBezTo>
                  <a:close/>
                </a:path>
              </a:pathLst>
            </a:custGeom>
            <a:solidFill>
              <a:srgbClr val="FFB001"/>
            </a:solidFill>
          </p:spPr>
        </p:sp>
        <p:sp>
          <p:nvSpPr>
            <p:cNvPr name="TextBox 7" id="7"/>
            <p:cNvSpPr txBox="true"/>
            <p:nvPr/>
          </p:nvSpPr>
          <p:spPr>
            <a:xfrm>
              <a:off x="0" y="-47625"/>
              <a:ext cx="1797654" cy="537914"/>
            </a:xfrm>
            <a:prstGeom prst="rect">
              <a:avLst/>
            </a:prstGeom>
          </p:spPr>
          <p:txBody>
            <a:bodyPr anchor="ctr" rtlCol="false" tIns="50800" lIns="50800" bIns="50800" rIns="50800"/>
            <a:lstStyle/>
            <a:p>
              <a:pPr algn="ctr">
                <a:lnSpc>
                  <a:spcPts val="3220"/>
                </a:lnSpc>
              </a:pPr>
            </a:p>
            <a:p>
              <a:pPr algn="ctr">
                <a:lnSpc>
                  <a:spcPts val="3220"/>
                </a:lnSpc>
              </a:pPr>
              <a:r>
                <a:rPr lang="en-US" sz="2300">
                  <a:solidFill>
                    <a:srgbClr val="FFFFFF"/>
                  </a:solidFill>
                  <a:latin typeface="DM Sans Bold"/>
                </a:rPr>
                <a:t>fungsi ''login_pasien'' bertujuan untuk melakukan proses login bagi pasien berdasarkan nama mereka di database.</a:t>
              </a:r>
            </a:p>
            <a:p>
              <a:pPr algn="ctr">
                <a:lnSpc>
                  <a:spcPts val="3220"/>
                </a:lnSpc>
              </a:pPr>
            </a:p>
          </p:txBody>
        </p:sp>
      </p:grpSp>
      <p:sp>
        <p:nvSpPr>
          <p:cNvPr name="Freeform 8" id="8"/>
          <p:cNvSpPr/>
          <p:nvPr/>
        </p:nvSpPr>
        <p:spPr>
          <a:xfrm flipH="false" flipV="false" rot="0">
            <a:off x="1028700" y="2683215"/>
            <a:ext cx="7193023" cy="2431805"/>
          </a:xfrm>
          <a:custGeom>
            <a:avLst/>
            <a:gdLst/>
            <a:ahLst/>
            <a:cxnLst/>
            <a:rect r="r" b="b" t="t" l="l"/>
            <a:pathLst>
              <a:path h="2431805" w="7193023">
                <a:moveTo>
                  <a:pt x="0" y="0"/>
                </a:moveTo>
                <a:lnTo>
                  <a:pt x="7193023" y="0"/>
                </a:lnTo>
                <a:lnTo>
                  <a:pt x="7193023" y="2431805"/>
                </a:lnTo>
                <a:lnTo>
                  <a:pt x="0" y="2431805"/>
                </a:lnTo>
                <a:lnTo>
                  <a:pt x="0" y="0"/>
                </a:lnTo>
                <a:close/>
              </a:path>
            </a:pathLst>
          </a:custGeom>
          <a:blipFill>
            <a:blip r:embed="rId2"/>
            <a:stretch>
              <a:fillRect l="0" t="0" r="0" b="0"/>
            </a:stretch>
          </a:blipFill>
        </p:spPr>
      </p:sp>
      <p:sp>
        <p:nvSpPr>
          <p:cNvPr name="Freeform 9" id="9"/>
          <p:cNvSpPr/>
          <p:nvPr/>
        </p:nvSpPr>
        <p:spPr>
          <a:xfrm flipH="false" flipV="false" rot="0">
            <a:off x="1028700" y="5421608"/>
            <a:ext cx="7193023" cy="3150229"/>
          </a:xfrm>
          <a:custGeom>
            <a:avLst/>
            <a:gdLst/>
            <a:ahLst/>
            <a:cxnLst/>
            <a:rect r="r" b="b" t="t" l="l"/>
            <a:pathLst>
              <a:path h="3150229" w="7193023">
                <a:moveTo>
                  <a:pt x="0" y="0"/>
                </a:moveTo>
                <a:lnTo>
                  <a:pt x="7193023" y="0"/>
                </a:lnTo>
                <a:lnTo>
                  <a:pt x="7193023" y="3150229"/>
                </a:lnTo>
                <a:lnTo>
                  <a:pt x="0" y="3150229"/>
                </a:lnTo>
                <a:lnTo>
                  <a:pt x="0" y="0"/>
                </a:lnTo>
                <a:close/>
              </a:path>
            </a:pathLst>
          </a:custGeom>
          <a:blipFill>
            <a:blip r:embed="rId3"/>
            <a:stretch>
              <a:fillRect l="0" t="0" r="0" b="0"/>
            </a:stretch>
          </a:blipFill>
        </p:spPr>
      </p:sp>
      <p:sp>
        <p:nvSpPr>
          <p:cNvPr name="Freeform 10" id="10"/>
          <p:cNvSpPr/>
          <p:nvPr/>
        </p:nvSpPr>
        <p:spPr>
          <a:xfrm flipH="false" flipV="false" rot="0">
            <a:off x="11278307" y="370381"/>
            <a:ext cx="3362586" cy="2100323"/>
          </a:xfrm>
          <a:custGeom>
            <a:avLst/>
            <a:gdLst/>
            <a:ahLst/>
            <a:cxnLst/>
            <a:rect r="r" b="b" t="t" l="l"/>
            <a:pathLst>
              <a:path h="2100323" w="3362586">
                <a:moveTo>
                  <a:pt x="0" y="0"/>
                </a:moveTo>
                <a:lnTo>
                  <a:pt x="3362586" y="0"/>
                </a:lnTo>
                <a:lnTo>
                  <a:pt x="3362586" y="2100323"/>
                </a:lnTo>
                <a:lnTo>
                  <a:pt x="0" y="2100323"/>
                </a:lnTo>
                <a:lnTo>
                  <a:pt x="0" y="0"/>
                </a:lnTo>
                <a:close/>
              </a:path>
            </a:pathLst>
          </a:custGeom>
          <a:blipFill>
            <a:blip r:embed="rId4"/>
            <a:stretch>
              <a:fillRect l="0" t="0" r="0" b="0"/>
            </a:stretch>
          </a:blipFill>
        </p:spPr>
      </p:sp>
      <p:grpSp>
        <p:nvGrpSpPr>
          <p:cNvPr name="Group 11" id="11"/>
          <p:cNvGrpSpPr/>
          <p:nvPr/>
        </p:nvGrpSpPr>
        <p:grpSpPr>
          <a:xfrm rot="0">
            <a:off x="1626306" y="567446"/>
            <a:ext cx="8599399" cy="1706194"/>
            <a:chOff x="0" y="0"/>
            <a:chExt cx="1797654" cy="356670"/>
          </a:xfrm>
        </p:grpSpPr>
        <p:sp>
          <p:nvSpPr>
            <p:cNvPr name="Freeform 12" id="12"/>
            <p:cNvSpPr/>
            <p:nvPr/>
          </p:nvSpPr>
          <p:spPr>
            <a:xfrm flipH="false" flipV="false" rot="0">
              <a:off x="0" y="0"/>
              <a:ext cx="1797654" cy="356670"/>
            </a:xfrm>
            <a:custGeom>
              <a:avLst/>
              <a:gdLst/>
              <a:ahLst/>
              <a:cxnLst/>
              <a:rect r="r" b="b" t="t" l="l"/>
              <a:pathLst>
                <a:path h="356670" w="1797654">
                  <a:moveTo>
                    <a:pt x="84627" y="0"/>
                  </a:moveTo>
                  <a:lnTo>
                    <a:pt x="1713027" y="0"/>
                  </a:lnTo>
                  <a:cubicBezTo>
                    <a:pt x="1759765" y="0"/>
                    <a:pt x="1797654" y="37889"/>
                    <a:pt x="1797654" y="84627"/>
                  </a:cubicBezTo>
                  <a:lnTo>
                    <a:pt x="1797654" y="272043"/>
                  </a:lnTo>
                  <a:cubicBezTo>
                    <a:pt x="1797654" y="318781"/>
                    <a:pt x="1759765" y="356670"/>
                    <a:pt x="1713027" y="356670"/>
                  </a:cubicBezTo>
                  <a:lnTo>
                    <a:pt x="84627" y="356670"/>
                  </a:lnTo>
                  <a:cubicBezTo>
                    <a:pt x="37889" y="356670"/>
                    <a:pt x="0" y="318781"/>
                    <a:pt x="0" y="272043"/>
                  </a:cubicBezTo>
                  <a:lnTo>
                    <a:pt x="0" y="84627"/>
                  </a:lnTo>
                  <a:cubicBezTo>
                    <a:pt x="0" y="37889"/>
                    <a:pt x="37889" y="0"/>
                    <a:pt x="84627" y="0"/>
                  </a:cubicBezTo>
                  <a:close/>
                </a:path>
              </a:pathLst>
            </a:custGeom>
            <a:solidFill>
              <a:srgbClr val="FFB001"/>
            </a:solidFill>
          </p:spPr>
        </p:sp>
        <p:sp>
          <p:nvSpPr>
            <p:cNvPr name="TextBox 13" id="13"/>
            <p:cNvSpPr txBox="true"/>
            <p:nvPr/>
          </p:nvSpPr>
          <p:spPr>
            <a:xfrm>
              <a:off x="0" y="-47625"/>
              <a:ext cx="1797654" cy="404295"/>
            </a:xfrm>
            <a:prstGeom prst="rect">
              <a:avLst/>
            </a:prstGeom>
          </p:spPr>
          <p:txBody>
            <a:bodyPr anchor="ctr" rtlCol="false" tIns="50800" lIns="50800" bIns="50800" rIns="50800"/>
            <a:lstStyle/>
            <a:p>
              <a:pPr algn="ctr">
                <a:lnSpc>
                  <a:spcPts val="3220"/>
                </a:lnSpc>
              </a:pPr>
              <a:r>
                <a:rPr lang="en-US" sz="2300">
                  <a:solidFill>
                    <a:srgbClr val="FFFFFF"/>
                  </a:solidFill>
                  <a:latin typeface="DM Sans Bold"/>
                </a:rPr>
                <a:t>Membuat variabel “ADMIN_0920” yang berisi username</a:t>
              </a:r>
            </a:p>
            <a:p>
              <a:pPr algn="ctr">
                <a:lnSpc>
                  <a:spcPts val="3220"/>
                </a:lnSpc>
              </a:pPr>
              <a:r>
                <a:rPr lang="en-US" sz="2300">
                  <a:solidFill>
                    <a:srgbClr val="FFFFFF"/>
                  </a:solidFill>
                  <a:latin typeface="DM Sans Bold"/>
                </a:rPr>
                <a:t>dari admin dan password. Ini akan berguna ketika kita ingin masuk sebagai admin pada program.</a:t>
              </a:r>
            </a:p>
          </p:txBody>
        </p:sp>
      </p:grpSp>
      <p:sp>
        <p:nvSpPr>
          <p:cNvPr name="Freeform 14" id="14"/>
          <p:cNvSpPr/>
          <p:nvPr/>
        </p:nvSpPr>
        <p:spPr>
          <a:xfrm flipH="false" flipV="false" rot="0">
            <a:off x="204194" y="207263"/>
            <a:ext cx="1125330" cy="1119192"/>
          </a:xfrm>
          <a:custGeom>
            <a:avLst/>
            <a:gdLst/>
            <a:ahLst/>
            <a:cxnLst/>
            <a:rect r="r" b="b" t="t" l="l"/>
            <a:pathLst>
              <a:path h="1119192" w="1125330">
                <a:moveTo>
                  <a:pt x="0" y="0"/>
                </a:moveTo>
                <a:lnTo>
                  <a:pt x="1125330" y="0"/>
                </a:lnTo>
                <a:lnTo>
                  <a:pt x="1125330" y="1119192"/>
                </a:lnTo>
                <a:lnTo>
                  <a:pt x="0" y="1119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0" y="9086118"/>
            <a:ext cx="18288000" cy="188370"/>
            <a:chOff x="0" y="0"/>
            <a:chExt cx="4816593" cy="49612"/>
          </a:xfrm>
        </p:grpSpPr>
        <p:sp>
          <p:nvSpPr>
            <p:cNvPr name="Freeform 16" id="16"/>
            <p:cNvSpPr/>
            <p:nvPr/>
          </p:nvSpPr>
          <p:spPr>
            <a:xfrm flipH="false" flipV="false" rot="0">
              <a:off x="0" y="0"/>
              <a:ext cx="4816592" cy="49612"/>
            </a:xfrm>
            <a:custGeom>
              <a:avLst/>
              <a:gdLst/>
              <a:ahLst/>
              <a:cxnLst/>
              <a:rect r="r" b="b" t="t" l="l"/>
              <a:pathLst>
                <a:path h="49612" w="4816592">
                  <a:moveTo>
                    <a:pt x="0" y="0"/>
                  </a:moveTo>
                  <a:lnTo>
                    <a:pt x="4816592" y="0"/>
                  </a:lnTo>
                  <a:lnTo>
                    <a:pt x="4816592" y="49612"/>
                  </a:lnTo>
                  <a:lnTo>
                    <a:pt x="0" y="49612"/>
                  </a:lnTo>
                  <a:close/>
                </a:path>
              </a:pathLst>
            </a:custGeom>
            <a:solidFill>
              <a:srgbClr val="366994"/>
            </a:solidFill>
          </p:spPr>
        </p:sp>
        <p:sp>
          <p:nvSpPr>
            <p:cNvPr name="TextBox 17" id="17"/>
            <p:cNvSpPr txBox="true"/>
            <p:nvPr/>
          </p:nvSpPr>
          <p:spPr>
            <a:xfrm>
              <a:off x="0" y="-38100"/>
              <a:ext cx="4816593" cy="87712"/>
            </a:xfrm>
            <a:prstGeom prst="rect">
              <a:avLst/>
            </a:prstGeom>
          </p:spPr>
          <p:txBody>
            <a:bodyPr anchor="ctr" rtlCol="false" tIns="50800" lIns="50800" bIns="50800" rIns="50800"/>
            <a:lstStyle/>
            <a:p>
              <a:pPr algn="ctr">
                <a:lnSpc>
                  <a:spcPts val="2520"/>
                </a:lnSpc>
              </a:pPr>
            </a:p>
          </p:txBody>
        </p:sp>
      </p:grpSp>
      <p:sp>
        <p:nvSpPr>
          <p:cNvPr name="Freeform 18" id="18"/>
          <p:cNvSpPr/>
          <p:nvPr/>
        </p:nvSpPr>
        <p:spPr>
          <a:xfrm flipH="false" flipV="false" rot="0">
            <a:off x="16369945" y="9375777"/>
            <a:ext cx="1778710" cy="808505"/>
          </a:xfrm>
          <a:custGeom>
            <a:avLst/>
            <a:gdLst/>
            <a:ahLst/>
            <a:cxnLst/>
            <a:rect r="r" b="b" t="t" l="l"/>
            <a:pathLst>
              <a:path h="808505" w="1778710">
                <a:moveTo>
                  <a:pt x="0" y="0"/>
                </a:moveTo>
                <a:lnTo>
                  <a:pt x="1778710" y="0"/>
                </a:lnTo>
                <a:lnTo>
                  <a:pt x="1778710" y="808504"/>
                </a:lnTo>
                <a:lnTo>
                  <a:pt x="0" y="808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DAGHbz1pyQQ</dc:identifier>
  <dcterms:modified xsi:type="dcterms:W3CDTF">2011-08-01T06:04:30Z</dcterms:modified>
  <cp:revision>1</cp:revision>
  <dc:title>TUGAS BESAR</dc:title>
</cp:coreProperties>
</file>